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1"/>
    <p:restoredTop sz="96148"/>
  </p:normalViewPr>
  <p:slideViewPr>
    <p:cSldViewPr snapToGrid="0" snapToObjects="1">
      <p:cViewPr>
        <p:scale>
          <a:sx n="129" d="100"/>
          <a:sy n="129" d="100"/>
        </p:scale>
        <p:origin x="15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4D600-5B73-4614-8748-645BDE8FB88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45C70D-9775-4B49-9A08-49C8DCDEED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Exploration des Données : Explorer les sources de données (commandes, produits, commentaires) pour comprendre le comportement des clients.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54B4B1-A79D-4448-9719-5CE25126F363}" type="parTrans" cxnId="{22162316-BBFA-4A00-861C-0E346D4001DC}">
      <dgm:prSet/>
      <dgm:spPr/>
      <dgm:t>
        <a:bodyPr/>
        <a:lstStyle/>
        <a:p>
          <a:endParaRPr lang="en-US"/>
        </a:p>
      </dgm:t>
    </dgm:pt>
    <dgm:pt modelId="{08195862-54C1-4104-8175-A5BE79488D69}" type="sibTrans" cxnId="{22162316-BBFA-4A00-861C-0E346D4001DC}">
      <dgm:prSet/>
      <dgm:spPr/>
      <dgm:t>
        <a:bodyPr/>
        <a:lstStyle/>
        <a:p>
          <a:endParaRPr lang="en-US"/>
        </a:p>
      </dgm:t>
    </dgm:pt>
    <dgm:pt modelId="{DA49556E-1D79-C94F-813B-F907ABAD65EE}">
      <dgm:prSet/>
      <dgm:spPr/>
      <dgm:t>
        <a:bodyPr/>
        <a:lstStyle/>
        <a:p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Préparation des Données : Nettoyer, normaliser et préparer les données pour l'analyse.</a:t>
          </a:r>
        </a:p>
      </dgm:t>
    </dgm:pt>
    <dgm:pt modelId="{B52BC20F-C722-9D41-AB28-08646E55F147}" type="parTrans" cxnId="{C88D4219-067D-CB49-B951-56F630F85279}">
      <dgm:prSet/>
      <dgm:spPr/>
      <dgm:t>
        <a:bodyPr/>
        <a:lstStyle/>
        <a:p>
          <a:endParaRPr lang="fr-FR"/>
        </a:p>
      </dgm:t>
    </dgm:pt>
    <dgm:pt modelId="{C3F5FB48-123E-D44E-B624-5B77A4717C2D}" type="sibTrans" cxnId="{C88D4219-067D-CB49-B951-56F630F85279}">
      <dgm:prSet/>
      <dgm:spPr/>
      <dgm:t>
        <a:bodyPr/>
        <a:lstStyle/>
        <a:p>
          <a:endParaRPr lang="fr-FR"/>
        </a:p>
      </dgm:t>
    </dgm:pt>
    <dgm:pt modelId="{BB6EB9AF-4D79-DF45-8062-B0E174E468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Analyse des Segments : Utiliser des méthodes de </a:t>
          </a:r>
          <a:r>
            <a:rPr lang="fr-FR" dirty="0" err="1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pour identifier les profils de clients similaires.</a:t>
          </a:r>
          <a:endParaRPr lang="fr-FR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F2CACA-8669-5045-9B67-8D6E63DD661E}" type="parTrans" cxnId="{5F2F2430-9668-5446-B567-51BF0C5F3669}">
      <dgm:prSet/>
      <dgm:spPr/>
      <dgm:t>
        <a:bodyPr/>
        <a:lstStyle/>
        <a:p>
          <a:endParaRPr lang="fr-FR"/>
        </a:p>
      </dgm:t>
    </dgm:pt>
    <dgm:pt modelId="{493D4F3B-E1F9-B949-B1CB-F938C78389D7}" type="sibTrans" cxnId="{5F2F2430-9668-5446-B567-51BF0C5F3669}">
      <dgm:prSet/>
      <dgm:spPr/>
      <dgm:t>
        <a:bodyPr/>
        <a:lstStyle/>
        <a:p>
          <a:endParaRPr lang="fr-FR"/>
        </a:p>
      </dgm:t>
    </dgm:pt>
    <dgm:pt modelId="{732D8E55-7863-9349-BB7B-5C3CF5DAE8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Segments Actionnables : Décrire les segments et fournir des informations exploitables à l'équipe marketing.</a:t>
          </a:r>
          <a:endParaRPr lang="fr-FR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950C54-825A-EB49-BE8B-33E643EA651C}" type="parTrans" cxnId="{F6B59BB1-E121-6B49-B109-4D9812F9D936}">
      <dgm:prSet/>
      <dgm:spPr/>
      <dgm:t>
        <a:bodyPr/>
        <a:lstStyle/>
        <a:p>
          <a:endParaRPr lang="fr-FR"/>
        </a:p>
      </dgm:t>
    </dgm:pt>
    <dgm:pt modelId="{AD5071F7-CE79-724E-8F0D-B33FB9FA2260}" type="sibTrans" cxnId="{F6B59BB1-E121-6B49-B109-4D9812F9D936}">
      <dgm:prSet/>
      <dgm:spPr/>
      <dgm:t>
        <a:bodyPr/>
        <a:lstStyle/>
        <a:p>
          <a:endParaRPr lang="fr-FR"/>
        </a:p>
      </dgm:t>
    </dgm:pt>
    <dgm:pt modelId="{6C650D33-2EEA-6544-A8E4-04E201C588B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Proposition de Maintenance : Recommander une fréquence de mise à jour pour maintenir la pertinence de la segmentation</a:t>
          </a:r>
          <a:r>
            <a:rPr lang="fr-FR" dirty="0">
              <a:effectLst/>
              <a:latin typeface="Helvetica Neue" panose="02000503000000020004" pitchFamily="2" charset="0"/>
            </a:rPr>
            <a:t>.</a:t>
          </a:r>
          <a:endParaRPr lang="fr-FR" dirty="0"/>
        </a:p>
      </dgm:t>
    </dgm:pt>
    <dgm:pt modelId="{4E4D26BF-289D-074A-8077-8E8B3183AD52}" type="parTrans" cxnId="{BF7DA0B3-FF94-134F-BFFA-C086E45DA7A5}">
      <dgm:prSet/>
      <dgm:spPr/>
      <dgm:t>
        <a:bodyPr/>
        <a:lstStyle/>
        <a:p>
          <a:endParaRPr lang="fr-FR"/>
        </a:p>
      </dgm:t>
    </dgm:pt>
    <dgm:pt modelId="{39217766-B241-0A47-B6C4-415183D412BC}" type="sibTrans" cxnId="{BF7DA0B3-FF94-134F-BFFA-C086E45DA7A5}">
      <dgm:prSet/>
      <dgm:spPr/>
      <dgm:t>
        <a:bodyPr/>
        <a:lstStyle/>
        <a:p>
          <a:endParaRPr lang="fr-FR"/>
        </a:p>
      </dgm:t>
    </dgm:pt>
    <dgm:pt modelId="{E0D5143F-E4D6-FA40-8609-D0247E735C00}" type="pres">
      <dgm:prSet presAssocID="{56F4D600-5B73-4614-8748-645BDE8FB88F}" presName="diagram" presStyleCnt="0">
        <dgm:presLayoutVars>
          <dgm:dir/>
          <dgm:resizeHandles val="exact"/>
        </dgm:presLayoutVars>
      </dgm:prSet>
      <dgm:spPr/>
    </dgm:pt>
    <dgm:pt modelId="{9D90A874-AF6D-E349-B9EF-90C0702DCAB4}" type="pres">
      <dgm:prSet presAssocID="{DF45C70D-9775-4B49-9A08-49C8DCDEEDAF}" presName="node" presStyleLbl="node1" presStyleIdx="0" presStyleCnt="5">
        <dgm:presLayoutVars>
          <dgm:bulletEnabled val="1"/>
        </dgm:presLayoutVars>
      </dgm:prSet>
      <dgm:spPr/>
    </dgm:pt>
    <dgm:pt modelId="{B24410D6-E72C-074D-BBAF-04AB21F0A249}" type="pres">
      <dgm:prSet presAssocID="{08195862-54C1-4104-8175-A5BE79488D69}" presName="sibTrans" presStyleCnt="0"/>
      <dgm:spPr/>
    </dgm:pt>
    <dgm:pt modelId="{F8D4489B-A1B4-9847-A9FA-C6D868CEBA14}" type="pres">
      <dgm:prSet presAssocID="{DA49556E-1D79-C94F-813B-F907ABAD65EE}" presName="node" presStyleLbl="node1" presStyleIdx="1" presStyleCnt="5">
        <dgm:presLayoutVars>
          <dgm:bulletEnabled val="1"/>
        </dgm:presLayoutVars>
      </dgm:prSet>
      <dgm:spPr/>
    </dgm:pt>
    <dgm:pt modelId="{9C7B9BDF-1452-694B-A928-53DDB1670F08}" type="pres">
      <dgm:prSet presAssocID="{C3F5FB48-123E-D44E-B624-5B77A4717C2D}" presName="sibTrans" presStyleCnt="0"/>
      <dgm:spPr/>
    </dgm:pt>
    <dgm:pt modelId="{0794411F-47F7-B64A-8287-006639FC16A6}" type="pres">
      <dgm:prSet presAssocID="{BB6EB9AF-4D79-DF45-8062-B0E174E4689F}" presName="node" presStyleLbl="node1" presStyleIdx="2" presStyleCnt="5">
        <dgm:presLayoutVars>
          <dgm:bulletEnabled val="1"/>
        </dgm:presLayoutVars>
      </dgm:prSet>
      <dgm:spPr/>
    </dgm:pt>
    <dgm:pt modelId="{B9C54D37-2DD1-894A-95F2-27E9F87FC0A5}" type="pres">
      <dgm:prSet presAssocID="{493D4F3B-E1F9-B949-B1CB-F938C78389D7}" presName="sibTrans" presStyleCnt="0"/>
      <dgm:spPr/>
    </dgm:pt>
    <dgm:pt modelId="{1824FE05-D84B-6146-A820-EFEDF8A1D915}" type="pres">
      <dgm:prSet presAssocID="{732D8E55-7863-9349-BB7B-5C3CF5DAE8AD}" presName="node" presStyleLbl="node1" presStyleIdx="3" presStyleCnt="5">
        <dgm:presLayoutVars>
          <dgm:bulletEnabled val="1"/>
        </dgm:presLayoutVars>
      </dgm:prSet>
      <dgm:spPr/>
    </dgm:pt>
    <dgm:pt modelId="{C815F9CD-830D-F349-B8AB-5B32C1B91388}" type="pres">
      <dgm:prSet presAssocID="{AD5071F7-CE79-724E-8F0D-B33FB9FA2260}" presName="sibTrans" presStyleCnt="0"/>
      <dgm:spPr/>
    </dgm:pt>
    <dgm:pt modelId="{01F29940-08E1-4E47-8434-0358478AB337}" type="pres">
      <dgm:prSet presAssocID="{6C650D33-2EEA-6544-A8E4-04E201C588BD}" presName="node" presStyleLbl="node1" presStyleIdx="4" presStyleCnt="5">
        <dgm:presLayoutVars>
          <dgm:bulletEnabled val="1"/>
        </dgm:presLayoutVars>
      </dgm:prSet>
      <dgm:spPr/>
    </dgm:pt>
  </dgm:ptLst>
  <dgm:cxnLst>
    <dgm:cxn modelId="{9D35DE0B-8ADE-DD46-9380-CF9F59E481BE}" type="presOf" srcId="{DF45C70D-9775-4B49-9A08-49C8DCDEEDAF}" destId="{9D90A874-AF6D-E349-B9EF-90C0702DCAB4}" srcOrd="0" destOrd="0" presId="urn:microsoft.com/office/officeart/2005/8/layout/default"/>
    <dgm:cxn modelId="{22162316-BBFA-4A00-861C-0E346D4001DC}" srcId="{56F4D600-5B73-4614-8748-645BDE8FB88F}" destId="{DF45C70D-9775-4B49-9A08-49C8DCDEEDAF}" srcOrd="0" destOrd="0" parTransId="{9C54B4B1-A79D-4448-9719-5CE25126F363}" sibTransId="{08195862-54C1-4104-8175-A5BE79488D69}"/>
    <dgm:cxn modelId="{C88D4219-067D-CB49-B951-56F630F85279}" srcId="{56F4D600-5B73-4614-8748-645BDE8FB88F}" destId="{DA49556E-1D79-C94F-813B-F907ABAD65EE}" srcOrd="1" destOrd="0" parTransId="{B52BC20F-C722-9D41-AB28-08646E55F147}" sibTransId="{C3F5FB48-123E-D44E-B624-5B77A4717C2D}"/>
    <dgm:cxn modelId="{230DCE25-27C3-1146-BB02-5934F8EA30EA}" type="presOf" srcId="{56F4D600-5B73-4614-8748-645BDE8FB88F}" destId="{E0D5143F-E4D6-FA40-8609-D0247E735C00}" srcOrd="0" destOrd="0" presId="urn:microsoft.com/office/officeart/2005/8/layout/default"/>
    <dgm:cxn modelId="{5F2F2430-9668-5446-B567-51BF0C5F3669}" srcId="{56F4D600-5B73-4614-8748-645BDE8FB88F}" destId="{BB6EB9AF-4D79-DF45-8062-B0E174E4689F}" srcOrd="2" destOrd="0" parTransId="{29F2CACA-8669-5045-9B67-8D6E63DD661E}" sibTransId="{493D4F3B-E1F9-B949-B1CB-F938C78389D7}"/>
    <dgm:cxn modelId="{C2B7806E-440B-E445-AE64-BBA93394FE65}" type="presOf" srcId="{BB6EB9AF-4D79-DF45-8062-B0E174E4689F}" destId="{0794411F-47F7-B64A-8287-006639FC16A6}" srcOrd="0" destOrd="0" presId="urn:microsoft.com/office/officeart/2005/8/layout/default"/>
    <dgm:cxn modelId="{78F612AC-D98E-CD44-89BA-3E77C3E82808}" type="presOf" srcId="{DA49556E-1D79-C94F-813B-F907ABAD65EE}" destId="{F8D4489B-A1B4-9847-A9FA-C6D868CEBA14}" srcOrd="0" destOrd="0" presId="urn:microsoft.com/office/officeart/2005/8/layout/default"/>
    <dgm:cxn modelId="{F6B59BB1-E121-6B49-B109-4D9812F9D936}" srcId="{56F4D600-5B73-4614-8748-645BDE8FB88F}" destId="{732D8E55-7863-9349-BB7B-5C3CF5DAE8AD}" srcOrd="3" destOrd="0" parTransId="{7E950C54-825A-EB49-BE8B-33E643EA651C}" sibTransId="{AD5071F7-CE79-724E-8F0D-B33FB9FA2260}"/>
    <dgm:cxn modelId="{BF7DA0B3-FF94-134F-BFFA-C086E45DA7A5}" srcId="{56F4D600-5B73-4614-8748-645BDE8FB88F}" destId="{6C650D33-2EEA-6544-A8E4-04E201C588BD}" srcOrd="4" destOrd="0" parTransId="{4E4D26BF-289D-074A-8077-8E8B3183AD52}" sibTransId="{39217766-B241-0A47-B6C4-415183D412BC}"/>
    <dgm:cxn modelId="{DECE98D4-A221-F141-BE8F-0ACB3319C3F5}" type="presOf" srcId="{6C650D33-2EEA-6544-A8E4-04E201C588BD}" destId="{01F29940-08E1-4E47-8434-0358478AB337}" srcOrd="0" destOrd="0" presId="urn:microsoft.com/office/officeart/2005/8/layout/default"/>
    <dgm:cxn modelId="{51DECFDB-8FF3-6043-87CC-3569DC3F730E}" type="presOf" srcId="{732D8E55-7863-9349-BB7B-5C3CF5DAE8AD}" destId="{1824FE05-D84B-6146-A820-EFEDF8A1D915}" srcOrd="0" destOrd="0" presId="urn:microsoft.com/office/officeart/2005/8/layout/default"/>
    <dgm:cxn modelId="{63AEA4DC-846F-9B41-A116-CE46BD420398}" type="presParOf" srcId="{E0D5143F-E4D6-FA40-8609-D0247E735C00}" destId="{9D90A874-AF6D-E349-B9EF-90C0702DCAB4}" srcOrd="0" destOrd="0" presId="urn:microsoft.com/office/officeart/2005/8/layout/default"/>
    <dgm:cxn modelId="{2D76993B-346E-8042-A7AC-65C9E4CB3DF7}" type="presParOf" srcId="{E0D5143F-E4D6-FA40-8609-D0247E735C00}" destId="{B24410D6-E72C-074D-BBAF-04AB21F0A249}" srcOrd="1" destOrd="0" presId="urn:microsoft.com/office/officeart/2005/8/layout/default"/>
    <dgm:cxn modelId="{17799A3B-E394-DE47-BF02-56D20A134654}" type="presParOf" srcId="{E0D5143F-E4D6-FA40-8609-D0247E735C00}" destId="{F8D4489B-A1B4-9847-A9FA-C6D868CEBA14}" srcOrd="2" destOrd="0" presId="urn:microsoft.com/office/officeart/2005/8/layout/default"/>
    <dgm:cxn modelId="{A4211BF0-7A47-924D-8942-0313961ECE91}" type="presParOf" srcId="{E0D5143F-E4D6-FA40-8609-D0247E735C00}" destId="{9C7B9BDF-1452-694B-A928-53DDB1670F08}" srcOrd="3" destOrd="0" presId="urn:microsoft.com/office/officeart/2005/8/layout/default"/>
    <dgm:cxn modelId="{816198F2-83A7-4A4D-8F43-49FA5210A094}" type="presParOf" srcId="{E0D5143F-E4D6-FA40-8609-D0247E735C00}" destId="{0794411F-47F7-B64A-8287-006639FC16A6}" srcOrd="4" destOrd="0" presId="urn:microsoft.com/office/officeart/2005/8/layout/default"/>
    <dgm:cxn modelId="{E925C045-B39F-FB40-8ED0-B50D67330976}" type="presParOf" srcId="{E0D5143F-E4D6-FA40-8609-D0247E735C00}" destId="{B9C54D37-2DD1-894A-95F2-27E9F87FC0A5}" srcOrd="5" destOrd="0" presId="urn:microsoft.com/office/officeart/2005/8/layout/default"/>
    <dgm:cxn modelId="{24FE55EE-DA21-E54B-A37A-51F466E2C574}" type="presParOf" srcId="{E0D5143F-E4D6-FA40-8609-D0247E735C00}" destId="{1824FE05-D84B-6146-A820-EFEDF8A1D915}" srcOrd="6" destOrd="0" presId="urn:microsoft.com/office/officeart/2005/8/layout/default"/>
    <dgm:cxn modelId="{58C75D42-C253-E244-868C-D951EAC9F0E5}" type="presParOf" srcId="{E0D5143F-E4D6-FA40-8609-D0247E735C00}" destId="{C815F9CD-830D-F349-B8AB-5B32C1B91388}" srcOrd="7" destOrd="0" presId="urn:microsoft.com/office/officeart/2005/8/layout/default"/>
    <dgm:cxn modelId="{8E9BF0B0-C599-3B49-A57C-2453480301A3}" type="presParOf" srcId="{E0D5143F-E4D6-FA40-8609-D0247E735C00}" destId="{01F29940-08E1-4E47-8434-0358478AB33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AEC33-00E7-4765-9836-AFE92D5245E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5_2" csCatId="accent5" phldr="1"/>
      <dgm:spPr/>
      <dgm:t>
        <a:bodyPr/>
        <a:lstStyle/>
        <a:p>
          <a:endParaRPr lang="en-US"/>
        </a:p>
      </dgm:t>
    </dgm:pt>
    <dgm:pt modelId="{1E609559-527C-42AE-A364-64E0F1B5C7DA}">
      <dgm:prSet custT="1"/>
      <dgm:spPr/>
      <dgm:t>
        <a:bodyPr/>
        <a:lstStyle/>
        <a:p>
          <a:pPr>
            <a:defRPr cap="all"/>
          </a:pPr>
          <a:r>
            <a:rPr lang="fr-FR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Exploration des Données et Préparation 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Sources et Compréhension des Données Clients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Analyse du Comportement d'Achat.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836331-A71B-46DC-AAA2-9A41AA04B9A1}" type="sibTrans" cxnId="{A8E1726C-C516-4FEE-8A64-F1656EAFC0BF}">
      <dgm:prSet/>
      <dgm:spPr/>
      <dgm:t>
        <a:bodyPr/>
        <a:lstStyle/>
        <a:p>
          <a:endParaRPr lang="en-US"/>
        </a:p>
      </dgm:t>
    </dgm:pt>
    <dgm:pt modelId="{0422135D-8987-4D67-950D-DFE54CBAB4A3}" type="parTrans" cxnId="{A8E1726C-C516-4FEE-8A64-F1656EAFC0BF}">
      <dgm:prSet/>
      <dgm:spPr/>
      <dgm:t>
        <a:bodyPr/>
        <a:lstStyle/>
        <a:p>
          <a:endParaRPr lang="en-US" sz="2400"/>
        </a:p>
      </dgm:t>
    </dgm:pt>
    <dgm:pt modelId="{D2D85E6F-2F12-421D-BEBF-E32B7690C693}">
      <dgm:prSet custT="1"/>
      <dgm:spPr/>
      <dgm:t>
        <a:bodyPr/>
        <a:lstStyle/>
        <a:p>
          <a:pPr>
            <a:defRPr cap="all"/>
          </a:pPr>
          <a:r>
            <a:rPr lang="fr-FR" sz="18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Ségmentation</a:t>
          </a:r>
          <a:r>
            <a:rPr lang="fr-FR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des Clients 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Profilage des Différents Types d'Utilisateurs.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des Caractéristiques Clés de Chaque Segment.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0F81F4-3D25-4DD6-862E-C3EEC5A5352E}" type="sibTrans" cxnId="{A4EEDAB7-CAF6-4357-BE34-7A6C2F77DDFD}">
      <dgm:prSet/>
      <dgm:spPr/>
      <dgm:t>
        <a:bodyPr/>
        <a:lstStyle/>
        <a:p>
          <a:endParaRPr lang="en-US"/>
        </a:p>
      </dgm:t>
    </dgm:pt>
    <dgm:pt modelId="{6B027AE2-0225-48D1-B267-65377C03A267}" type="parTrans" cxnId="{A4EEDAB7-CAF6-4357-BE34-7A6C2F77DDFD}">
      <dgm:prSet/>
      <dgm:spPr/>
      <dgm:t>
        <a:bodyPr/>
        <a:lstStyle/>
        <a:p>
          <a:endParaRPr lang="en-US" sz="2400"/>
        </a:p>
      </dgm:t>
    </dgm:pt>
    <dgm:pt modelId="{75653C5B-CC8B-4473-B351-5BA2AF37B3F6}">
      <dgm:prSet custT="1"/>
      <dgm:spPr/>
      <dgm:t>
        <a:bodyPr/>
        <a:lstStyle/>
        <a:p>
          <a:pPr>
            <a:defRPr cap="all"/>
          </a:pPr>
          <a:r>
            <a:rPr lang="fr-FR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Évaluation et Recommandations 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Proposition de Contrat de Maintenance pour une Segmentation Optimale.</a:t>
          </a:r>
          <a:endParaRPr lang="en-US" sz="12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B754BC-2564-4FE0-B3DC-1622CF1A026B}" type="sibTrans" cxnId="{D9B3B89F-BBCA-4116-9185-777882F2CE6C}">
      <dgm:prSet/>
      <dgm:spPr/>
      <dgm:t>
        <a:bodyPr/>
        <a:lstStyle/>
        <a:p>
          <a:endParaRPr lang="en-US"/>
        </a:p>
      </dgm:t>
    </dgm:pt>
    <dgm:pt modelId="{22C58A8A-3735-4D16-B102-44A741D6B588}" type="parTrans" cxnId="{D9B3B89F-BBCA-4116-9185-777882F2CE6C}">
      <dgm:prSet/>
      <dgm:spPr/>
      <dgm:t>
        <a:bodyPr/>
        <a:lstStyle/>
        <a:p>
          <a:endParaRPr lang="en-US" sz="2400"/>
        </a:p>
      </dgm:t>
    </dgm:pt>
    <dgm:pt modelId="{09309AD4-7A45-47E1-A33E-FBF34A946AFB}">
      <dgm:prSet custT="1"/>
      <dgm:spPr/>
      <dgm:t>
        <a:bodyPr/>
        <a:lstStyle/>
        <a:p>
          <a:pPr>
            <a:defRPr cap="all"/>
          </a:pPr>
          <a:r>
            <a:rPr lang="fr-FR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 et Remarques 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Résultats Clés de l'Étude de Segmentation</a:t>
          </a:r>
          <a:r>
            <a:rPr lang="fr-FR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105956A0-687C-40FE-8F21-3089FEDD9E00}" type="sibTrans" cxnId="{8FC932A9-7BF6-4614-82EE-3B1368936F03}">
      <dgm:prSet/>
      <dgm:spPr/>
      <dgm:t>
        <a:bodyPr/>
        <a:lstStyle/>
        <a:p>
          <a:endParaRPr lang="en-US"/>
        </a:p>
      </dgm:t>
    </dgm:pt>
    <dgm:pt modelId="{0B0D0DD4-76FD-4CF4-967D-75AB9492C8B8}" type="parTrans" cxnId="{8FC932A9-7BF6-4614-82EE-3B1368936F03}">
      <dgm:prSet/>
      <dgm:spPr/>
      <dgm:t>
        <a:bodyPr/>
        <a:lstStyle/>
        <a:p>
          <a:endParaRPr lang="en-US" sz="2400"/>
        </a:p>
      </dgm:t>
    </dgm:pt>
    <dgm:pt modelId="{8B8F1440-78A6-DD41-A3F5-2999F2FBE083}">
      <dgm:prSet custT="1"/>
      <dgm:spPr/>
      <dgm:t>
        <a:bodyPr/>
        <a:lstStyle/>
        <a:p>
          <a:pPr>
            <a:defRPr cap="all"/>
          </a:pPr>
          <a:r>
            <a:rPr lang="fr-FR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Analyse des Segments 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Utilisation des Méthodes ,</a:t>
          </a:r>
        </a:p>
        <a:p>
          <a:pPr>
            <a:defRPr cap="all"/>
          </a:pP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K-</a:t>
          </a:r>
          <a:r>
            <a:rPr lang="fr-FR" sz="1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means</a:t>
          </a: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CAH et </a:t>
          </a:r>
          <a:r>
            <a:rPr lang="fr-FR" sz="1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DBScan</a:t>
          </a:r>
          <a:r>
            <a:rPr lang="fr-FR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39B20F0-24FB-DE4C-86A3-1AFACC4574B2}" type="parTrans" cxnId="{1D23B0B5-C7C4-2E45-9301-52E5C43E8B37}">
      <dgm:prSet/>
      <dgm:spPr/>
      <dgm:t>
        <a:bodyPr/>
        <a:lstStyle/>
        <a:p>
          <a:endParaRPr lang="fr-FR"/>
        </a:p>
      </dgm:t>
    </dgm:pt>
    <dgm:pt modelId="{389A480E-7782-7444-A1F0-1319210CDBA7}" type="sibTrans" cxnId="{1D23B0B5-C7C4-2E45-9301-52E5C43E8B37}">
      <dgm:prSet/>
      <dgm:spPr/>
      <dgm:t>
        <a:bodyPr/>
        <a:lstStyle/>
        <a:p>
          <a:endParaRPr lang="fr-FR"/>
        </a:p>
      </dgm:t>
    </dgm:pt>
    <dgm:pt modelId="{F88BAD10-7F83-4D66-95FF-93727E7B32BE}" type="pres">
      <dgm:prSet presAssocID="{166AEC33-00E7-4765-9836-AFE92D5245E1}" presName="root" presStyleCnt="0">
        <dgm:presLayoutVars>
          <dgm:dir/>
          <dgm:resizeHandles val="exact"/>
        </dgm:presLayoutVars>
      </dgm:prSet>
      <dgm:spPr/>
    </dgm:pt>
    <dgm:pt modelId="{D40F5314-1CF1-41D4-97C2-C9E6E5B80E42}" type="pres">
      <dgm:prSet presAssocID="{1E609559-527C-42AE-A364-64E0F1B5C7DA}" presName="compNode" presStyleCnt="0"/>
      <dgm:spPr/>
    </dgm:pt>
    <dgm:pt modelId="{40814302-28DF-4FDB-89B7-1513EEF51396}" type="pres">
      <dgm:prSet presAssocID="{1E609559-527C-42AE-A364-64E0F1B5C7DA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4E5021C-CDDB-4A66-9DA8-C6E699121060}" type="pres">
      <dgm:prSet presAssocID="{1E609559-527C-42AE-A364-64E0F1B5C7D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31D203E-6448-434D-8BDA-26E8A8277046}" type="pres">
      <dgm:prSet presAssocID="{1E609559-527C-42AE-A364-64E0F1B5C7DA}" presName="spaceRect" presStyleCnt="0"/>
      <dgm:spPr/>
    </dgm:pt>
    <dgm:pt modelId="{76B8E69B-653B-44BF-8C75-560D8F343197}" type="pres">
      <dgm:prSet presAssocID="{1E609559-527C-42AE-A364-64E0F1B5C7DA}" presName="textRect" presStyleLbl="revTx" presStyleIdx="0" presStyleCnt="5" custScaleX="124858">
        <dgm:presLayoutVars>
          <dgm:chMax val="1"/>
          <dgm:chPref val="1"/>
        </dgm:presLayoutVars>
      </dgm:prSet>
      <dgm:spPr/>
    </dgm:pt>
    <dgm:pt modelId="{6C3B6806-0B84-4EDF-9E65-626E114584CC}" type="pres">
      <dgm:prSet presAssocID="{DE836331-A71B-46DC-AAA2-9A41AA04B9A1}" presName="sibTrans" presStyleCnt="0"/>
      <dgm:spPr/>
    </dgm:pt>
    <dgm:pt modelId="{8060265E-1E32-0446-BF7C-E96B540FADA2}" type="pres">
      <dgm:prSet presAssocID="{8B8F1440-78A6-DD41-A3F5-2999F2FBE083}" presName="compNode" presStyleCnt="0"/>
      <dgm:spPr/>
    </dgm:pt>
    <dgm:pt modelId="{6D09677F-45BD-2B45-8E30-A202029CF1A4}" type="pres">
      <dgm:prSet presAssocID="{8B8F1440-78A6-DD41-A3F5-2999F2FBE083}" presName="iconBgRect" presStyleLbl="bgShp" presStyleIdx="1" presStyleCnt="5" custLinFactNeighborY="15150"/>
      <dgm:spPr>
        <a:prstGeom prst="round2DiagRect">
          <a:avLst>
            <a:gd name="adj1" fmla="val 29727"/>
            <a:gd name="adj2" fmla="val 0"/>
          </a:avLst>
        </a:prstGeom>
      </dgm:spPr>
    </dgm:pt>
    <dgm:pt modelId="{AB447051-83A9-194B-86CC-5A5124163DAE}" type="pres">
      <dgm:prSet presAssocID="{8B8F1440-78A6-DD41-A3F5-2999F2FBE083}" presName="iconRect" presStyleLbl="node1" presStyleIdx="1" presStyleCnt="5" custLinFactNeighborY="26400"/>
      <dgm:spPr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  <a:ln>
          <a:noFill/>
        </a:ln>
      </dgm:spPr>
    </dgm:pt>
    <dgm:pt modelId="{F985EB6F-ACB4-EF46-B07A-08804B572A84}" type="pres">
      <dgm:prSet presAssocID="{8B8F1440-78A6-DD41-A3F5-2999F2FBE083}" presName="spaceRect" presStyleCnt="0"/>
      <dgm:spPr/>
    </dgm:pt>
    <dgm:pt modelId="{6F22F506-B172-864C-82DA-E737BB96F52A}" type="pres">
      <dgm:prSet presAssocID="{8B8F1440-78A6-DD41-A3F5-2999F2FBE083}" presName="textRect" presStyleLbl="revTx" presStyleIdx="1" presStyleCnt="5" custScaleX="97175" custScaleY="129791" custLinFactNeighborY="22933">
        <dgm:presLayoutVars>
          <dgm:chMax val="1"/>
          <dgm:chPref val="1"/>
        </dgm:presLayoutVars>
      </dgm:prSet>
      <dgm:spPr/>
    </dgm:pt>
    <dgm:pt modelId="{B661D17E-C9B9-9341-AE29-7103B1F9EC05}" type="pres">
      <dgm:prSet presAssocID="{389A480E-7782-7444-A1F0-1319210CDBA7}" presName="sibTrans" presStyleCnt="0"/>
      <dgm:spPr/>
    </dgm:pt>
    <dgm:pt modelId="{1CC32FB1-110D-4ED7-A4AD-7456841959C4}" type="pres">
      <dgm:prSet presAssocID="{D2D85E6F-2F12-421D-BEBF-E32B7690C693}" presName="compNode" presStyleCnt="0"/>
      <dgm:spPr/>
    </dgm:pt>
    <dgm:pt modelId="{B2A34778-C471-4691-81F9-A3EEE901081D}" type="pres">
      <dgm:prSet presAssocID="{D2D85E6F-2F12-421D-BEBF-E32B7690C693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CE8DB4C-FB3A-45F0-8BFE-2C7C7CFA486E}" type="pres">
      <dgm:prSet presAssocID="{D2D85E6F-2F12-421D-BEBF-E32B7690C693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-barres"/>
        </a:ext>
      </dgm:extLst>
    </dgm:pt>
    <dgm:pt modelId="{94CB1A43-A987-4232-95B7-89091773DBCE}" type="pres">
      <dgm:prSet presAssocID="{D2D85E6F-2F12-421D-BEBF-E32B7690C693}" presName="spaceRect" presStyleCnt="0"/>
      <dgm:spPr/>
    </dgm:pt>
    <dgm:pt modelId="{F9D5D611-630B-4861-AB8E-DBA15991BA25}" type="pres">
      <dgm:prSet presAssocID="{D2D85E6F-2F12-421D-BEBF-E32B7690C693}" presName="textRect" presStyleLbl="revTx" presStyleIdx="2" presStyleCnt="5" custScaleX="151589">
        <dgm:presLayoutVars>
          <dgm:chMax val="1"/>
          <dgm:chPref val="1"/>
        </dgm:presLayoutVars>
      </dgm:prSet>
      <dgm:spPr/>
    </dgm:pt>
    <dgm:pt modelId="{A28C0837-9DC6-44DF-A177-EE17766F1336}" type="pres">
      <dgm:prSet presAssocID="{F10F81F4-3D25-4DD6-862E-C3EEC5A5352E}" presName="sibTrans" presStyleCnt="0"/>
      <dgm:spPr/>
    </dgm:pt>
    <dgm:pt modelId="{3E5C079B-FDB5-4F9D-8C4E-B1981E5E50D3}" type="pres">
      <dgm:prSet presAssocID="{75653C5B-CC8B-4473-B351-5BA2AF37B3F6}" presName="compNode" presStyleCnt="0"/>
      <dgm:spPr/>
    </dgm:pt>
    <dgm:pt modelId="{6144065C-A2FC-4AEE-8C13-13FEF08E5B62}" type="pres">
      <dgm:prSet presAssocID="{75653C5B-CC8B-4473-B351-5BA2AF37B3F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4F37BE9-33A0-4AE9-B2AE-2F044A151A12}" type="pres">
      <dgm:prSet presAssocID="{75653C5B-CC8B-4473-B351-5BA2AF37B3F6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644E9247-9541-4119-AA96-3D4315BD3254}" type="pres">
      <dgm:prSet presAssocID="{75653C5B-CC8B-4473-B351-5BA2AF37B3F6}" presName="spaceRect" presStyleCnt="0"/>
      <dgm:spPr/>
    </dgm:pt>
    <dgm:pt modelId="{AA06D25E-DA5F-4B04-A19D-EE6A34186F90}" type="pres">
      <dgm:prSet presAssocID="{75653C5B-CC8B-4473-B351-5BA2AF37B3F6}" presName="textRect" presStyleLbl="revTx" presStyleIdx="3" presStyleCnt="5" custScaleX="180034">
        <dgm:presLayoutVars>
          <dgm:chMax val="1"/>
          <dgm:chPref val="1"/>
        </dgm:presLayoutVars>
      </dgm:prSet>
      <dgm:spPr/>
    </dgm:pt>
    <dgm:pt modelId="{6991C9CF-5EF3-449E-A165-FAD6D8E7C634}" type="pres">
      <dgm:prSet presAssocID="{D4B754BC-2564-4FE0-B3DC-1622CF1A026B}" presName="sibTrans" presStyleCnt="0"/>
      <dgm:spPr/>
    </dgm:pt>
    <dgm:pt modelId="{49E3D34E-2E95-49FC-A361-25E37E8482B7}" type="pres">
      <dgm:prSet presAssocID="{09309AD4-7A45-47E1-A33E-FBF34A946AFB}" presName="compNode" presStyleCnt="0"/>
      <dgm:spPr/>
    </dgm:pt>
    <dgm:pt modelId="{5A97765D-A867-497D-B6A3-10160682EA11}" type="pres">
      <dgm:prSet presAssocID="{09309AD4-7A45-47E1-A33E-FBF34A946AF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23D1CE6-CC6D-4F6D-AB69-2250E54EFB55}" type="pres">
      <dgm:prSet presAssocID="{09309AD4-7A45-47E1-A33E-FBF34A946AFB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98E1509-508A-4441-A8B4-8895503B9F57}" type="pres">
      <dgm:prSet presAssocID="{09309AD4-7A45-47E1-A33E-FBF34A946AFB}" presName="spaceRect" presStyleCnt="0"/>
      <dgm:spPr/>
    </dgm:pt>
    <dgm:pt modelId="{B24B87D7-8C1A-44EA-9FE1-EEA2814B4FEF}" type="pres">
      <dgm:prSet presAssocID="{09309AD4-7A45-47E1-A33E-FBF34A946AFB}" presName="textRect" presStyleLbl="revTx" presStyleIdx="4" presStyleCnt="5" custScaleX="127657" custLinFactNeighborX="165" custLinFactNeighborY="-819">
        <dgm:presLayoutVars>
          <dgm:chMax val="1"/>
          <dgm:chPref val="1"/>
        </dgm:presLayoutVars>
      </dgm:prSet>
      <dgm:spPr/>
    </dgm:pt>
  </dgm:ptLst>
  <dgm:cxnLst>
    <dgm:cxn modelId="{F609DB1B-CD80-D34B-B5E5-92C0AD8FA587}" type="presOf" srcId="{09309AD4-7A45-47E1-A33E-FBF34A946AFB}" destId="{B24B87D7-8C1A-44EA-9FE1-EEA2814B4FEF}" srcOrd="0" destOrd="0" presId="urn:microsoft.com/office/officeart/2018/5/layout/IconLeafLabelList"/>
    <dgm:cxn modelId="{C4D2E744-4A9F-6540-9D10-4EDC66EDCAF2}" type="presOf" srcId="{166AEC33-00E7-4765-9836-AFE92D5245E1}" destId="{F88BAD10-7F83-4D66-95FF-93727E7B32BE}" srcOrd="0" destOrd="0" presId="urn:microsoft.com/office/officeart/2018/5/layout/IconLeafLabelList"/>
    <dgm:cxn modelId="{A8E1726C-C516-4FEE-8A64-F1656EAFC0BF}" srcId="{166AEC33-00E7-4765-9836-AFE92D5245E1}" destId="{1E609559-527C-42AE-A364-64E0F1B5C7DA}" srcOrd="0" destOrd="0" parTransId="{0422135D-8987-4D67-950D-DFE54CBAB4A3}" sibTransId="{DE836331-A71B-46DC-AAA2-9A41AA04B9A1}"/>
    <dgm:cxn modelId="{8F462577-61CD-9845-B558-AE53F8D1A751}" type="presOf" srcId="{D2D85E6F-2F12-421D-BEBF-E32B7690C693}" destId="{F9D5D611-630B-4861-AB8E-DBA15991BA25}" srcOrd="0" destOrd="0" presId="urn:microsoft.com/office/officeart/2018/5/layout/IconLeafLabelList"/>
    <dgm:cxn modelId="{DB01C49B-4FD0-5D42-A96B-55C94CC2D4A9}" type="presOf" srcId="{75653C5B-CC8B-4473-B351-5BA2AF37B3F6}" destId="{AA06D25E-DA5F-4B04-A19D-EE6A34186F90}" srcOrd="0" destOrd="0" presId="urn:microsoft.com/office/officeart/2018/5/layout/IconLeafLabelList"/>
    <dgm:cxn modelId="{D9B3B89F-BBCA-4116-9185-777882F2CE6C}" srcId="{166AEC33-00E7-4765-9836-AFE92D5245E1}" destId="{75653C5B-CC8B-4473-B351-5BA2AF37B3F6}" srcOrd="3" destOrd="0" parTransId="{22C58A8A-3735-4D16-B102-44A741D6B588}" sibTransId="{D4B754BC-2564-4FE0-B3DC-1622CF1A026B}"/>
    <dgm:cxn modelId="{8FC932A9-7BF6-4614-82EE-3B1368936F03}" srcId="{166AEC33-00E7-4765-9836-AFE92D5245E1}" destId="{09309AD4-7A45-47E1-A33E-FBF34A946AFB}" srcOrd="4" destOrd="0" parTransId="{0B0D0DD4-76FD-4CF4-967D-75AB9492C8B8}" sibTransId="{105956A0-687C-40FE-8F21-3089FEDD9E00}"/>
    <dgm:cxn modelId="{1D23B0B5-C7C4-2E45-9301-52E5C43E8B37}" srcId="{166AEC33-00E7-4765-9836-AFE92D5245E1}" destId="{8B8F1440-78A6-DD41-A3F5-2999F2FBE083}" srcOrd="1" destOrd="0" parTransId="{039B20F0-24FB-DE4C-86A3-1AFACC4574B2}" sibTransId="{389A480E-7782-7444-A1F0-1319210CDBA7}"/>
    <dgm:cxn modelId="{A4EEDAB7-CAF6-4357-BE34-7A6C2F77DDFD}" srcId="{166AEC33-00E7-4765-9836-AFE92D5245E1}" destId="{D2D85E6F-2F12-421D-BEBF-E32B7690C693}" srcOrd="2" destOrd="0" parTransId="{6B027AE2-0225-48D1-B267-65377C03A267}" sibTransId="{F10F81F4-3D25-4DD6-862E-C3EEC5A5352E}"/>
    <dgm:cxn modelId="{A51F4BC1-1F24-B843-813B-78D849A27257}" type="presOf" srcId="{1E609559-527C-42AE-A364-64E0F1B5C7DA}" destId="{76B8E69B-653B-44BF-8C75-560D8F343197}" srcOrd="0" destOrd="0" presId="urn:microsoft.com/office/officeart/2018/5/layout/IconLeafLabelList"/>
    <dgm:cxn modelId="{0C0043FC-D3A7-3F47-8C01-2F4C1477109F}" type="presOf" srcId="{8B8F1440-78A6-DD41-A3F5-2999F2FBE083}" destId="{6F22F506-B172-864C-82DA-E737BB96F52A}" srcOrd="0" destOrd="0" presId="urn:microsoft.com/office/officeart/2018/5/layout/IconLeafLabelList"/>
    <dgm:cxn modelId="{F6E7A684-82A4-264A-BE51-35EE4FDC597C}" type="presParOf" srcId="{F88BAD10-7F83-4D66-95FF-93727E7B32BE}" destId="{D40F5314-1CF1-41D4-97C2-C9E6E5B80E42}" srcOrd="0" destOrd="0" presId="urn:microsoft.com/office/officeart/2018/5/layout/IconLeafLabelList"/>
    <dgm:cxn modelId="{4A74CD35-6D2B-4146-B87A-8DE6E4C6364F}" type="presParOf" srcId="{D40F5314-1CF1-41D4-97C2-C9E6E5B80E42}" destId="{40814302-28DF-4FDB-89B7-1513EEF51396}" srcOrd="0" destOrd="0" presId="urn:microsoft.com/office/officeart/2018/5/layout/IconLeafLabelList"/>
    <dgm:cxn modelId="{86344DCE-5111-A94A-9985-F3279BAD8570}" type="presParOf" srcId="{D40F5314-1CF1-41D4-97C2-C9E6E5B80E42}" destId="{34E5021C-CDDB-4A66-9DA8-C6E699121060}" srcOrd="1" destOrd="0" presId="urn:microsoft.com/office/officeart/2018/5/layout/IconLeafLabelList"/>
    <dgm:cxn modelId="{F742BB02-5DC0-9343-B8DD-1A199542D91A}" type="presParOf" srcId="{D40F5314-1CF1-41D4-97C2-C9E6E5B80E42}" destId="{231D203E-6448-434D-8BDA-26E8A8277046}" srcOrd="2" destOrd="0" presId="urn:microsoft.com/office/officeart/2018/5/layout/IconLeafLabelList"/>
    <dgm:cxn modelId="{C1911BA9-2528-B748-8C4D-2C225BA8C32C}" type="presParOf" srcId="{D40F5314-1CF1-41D4-97C2-C9E6E5B80E42}" destId="{76B8E69B-653B-44BF-8C75-560D8F343197}" srcOrd="3" destOrd="0" presId="urn:microsoft.com/office/officeart/2018/5/layout/IconLeafLabelList"/>
    <dgm:cxn modelId="{9E8F16BA-DB92-F146-A9E0-1DE0C5C10603}" type="presParOf" srcId="{F88BAD10-7F83-4D66-95FF-93727E7B32BE}" destId="{6C3B6806-0B84-4EDF-9E65-626E114584CC}" srcOrd="1" destOrd="0" presId="urn:microsoft.com/office/officeart/2018/5/layout/IconLeafLabelList"/>
    <dgm:cxn modelId="{2E7F020A-88E6-5D4A-8CB5-8BB01E849D91}" type="presParOf" srcId="{F88BAD10-7F83-4D66-95FF-93727E7B32BE}" destId="{8060265E-1E32-0446-BF7C-E96B540FADA2}" srcOrd="2" destOrd="0" presId="urn:microsoft.com/office/officeart/2018/5/layout/IconLeafLabelList"/>
    <dgm:cxn modelId="{E1A9785A-85BA-1A45-8030-AD8575E45148}" type="presParOf" srcId="{8060265E-1E32-0446-BF7C-E96B540FADA2}" destId="{6D09677F-45BD-2B45-8E30-A202029CF1A4}" srcOrd="0" destOrd="0" presId="urn:microsoft.com/office/officeart/2018/5/layout/IconLeafLabelList"/>
    <dgm:cxn modelId="{9ECDC51B-3435-7D48-BD8E-9E6C4EB9F87A}" type="presParOf" srcId="{8060265E-1E32-0446-BF7C-E96B540FADA2}" destId="{AB447051-83A9-194B-86CC-5A5124163DAE}" srcOrd="1" destOrd="0" presId="urn:microsoft.com/office/officeart/2018/5/layout/IconLeafLabelList"/>
    <dgm:cxn modelId="{24E26459-6350-FF44-8166-C6BBE393FD9C}" type="presParOf" srcId="{8060265E-1E32-0446-BF7C-E96B540FADA2}" destId="{F985EB6F-ACB4-EF46-B07A-08804B572A84}" srcOrd="2" destOrd="0" presId="urn:microsoft.com/office/officeart/2018/5/layout/IconLeafLabelList"/>
    <dgm:cxn modelId="{9B0A9C66-99C8-5448-BFF4-30AA8091C5C2}" type="presParOf" srcId="{8060265E-1E32-0446-BF7C-E96B540FADA2}" destId="{6F22F506-B172-864C-82DA-E737BB96F52A}" srcOrd="3" destOrd="0" presId="urn:microsoft.com/office/officeart/2018/5/layout/IconLeafLabelList"/>
    <dgm:cxn modelId="{C5AE2134-09AA-0444-918F-9EA0863EEF4D}" type="presParOf" srcId="{F88BAD10-7F83-4D66-95FF-93727E7B32BE}" destId="{B661D17E-C9B9-9341-AE29-7103B1F9EC05}" srcOrd="3" destOrd="0" presId="urn:microsoft.com/office/officeart/2018/5/layout/IconLeafLabelList"/>
    <dgm:cxn modelId="{618DA40C-215C-244B-A0B9-ED9F5E7A74C6}" type="presParOf" srcId="{F88BAD10-7F83-4D66-95FF-93727E7B32BE}" destId="{1CC32FB1-110D-4ED7-A4AD-7456841959C4}" srcOrd="4" destOrd="0" presId="urn:microsoft.com/office/officeart/2018/5/layout/IconLeafLabelList"/>
    <dgm:cxn modelId="{AEFDEC85-AA33-CF43-BD07-8C3383391A35}" type="presParOf" srcId="{1CC32FB1-110D-4ED7-A4AD-7456841959C4}" destId="{B2A34778-C471-4691-81F9-A3EEE901081D}" srcOrd="0" destOrd="0" presId="urn:microsoft.com/office/officeart/2018/5/layout/IconLeafLabelList"/>
    <dgm:cxn modelId="{02A2B693-2A9C-0F4D-85F3-562F07DE5F68}" type="presParOf" srcId="{1CC32FB1-110D-4ED7-A4AD-7456841959C4}" destId="{5CE8DB4C-FB3A-45F0-8BFE-2C7C7CFA486E}" srcOrd="1" destOrd="0" presId="urn:microsoft.com/office/officeart/2018/5/layout/IconLeafLabelList"/>
    <dgm:cxn modelId="{E80ADF7C-3953-8E4B-87E4-66883A744512}" type="presParOf" srcId="{1CC32FB1-110D-4ED7-A4AD-7456841959C4}" destId="{94CB1A43-A987-4232-95B7-89091773DBCE}" srcOrd="2" destOrd="0" presId="urn:microsoft.com/office/officeart/2018/5/layout/IconLeafLabelList"/>
    <dgm:cxn modelId="{29411908-25FB-2A43-80AE-2CF5AF45A9A5}" type="presParOf" srcId="{1CC32FB1-110D-4ED7-A4AD-7456841959C4}" destId="{F9D5D611-630B-4861-AB8E-DBA15991BA25}" srcOrd="3" destOrd="0" presId="urn:microsoft.com/office/officeart/2018/5/layout/IconLeafLabelList"/>
    <dgm:cxn modelId="{1226DEB8-8E47-D24C-A7E6-321F2BDF2E85}" type="presParOf" srcId="{F88BAD10-7F83-4D66-95FF-93727E7B32BE}" destId="{A28C0837-9DC6-44DF-A177-EE17766F1336}" srcOrd="5" destOrd="0" presId="urn:microsoft.com/office/officeart/2018/5/layout/IconLeafLabelList"/>
    <dgm:cxn modelId="{0BE77AC8-E35F-804D-9533-D716DBBDC4D8}" type="presParOf" srcId="{F88BAD10-7F83-4D66-95FF-93727E7B32BE}" destId="{3E5C079B-FDB5-4F9D-8C4E-B1981E5E50D3}" srcOrd="6" destOrd="0" presId="urn:microsoft.com/office/officeart/2018/5/layout/IconLeafLabelList"/>
    <dgm:cxn modelId="{F97FF1C7-1689-324C-8541-62B2A61B0109}" type="presParOf" srcId="{3E5C079B-FDB5-4F9D-8C4E-B1981E5E50D3}" destId="{6144065C-A2FC-4AEE-8C13-13FEF08E5B62}" srcOrd="0" destOrd="0" presId="urn:microsoft.com/office/officeart/2018/5/layout/IconLeafLabelList"/>
    <dgm:cxn modelId="{A0289DB6-C24C-E44C-B831-927CB3946F10}" type="presParOf" srcId="{3E5C079B-FDB5-4F9D-8C4E-B1981E5E50D3}" destId="{74F37BE9-33A0-4AE9-B2AE-2F044A151A12}" srcOrd="1" destOrd="0" presId="urn:microsoft.com/office/officeart/2018/5/layout/IconLeafLabelList"/>
    <dgm:cxn modelId="{796B49C2-0770-2440-8B50-011B902B7A09}" type="presParOf" srcId="{3E5C079B-FDB5-4F9D-8C4E-B1981E5E50D3}" destId="{644E9247-9541-4119-AA96-3D4315BD3254}" srcOrd="2" destOrd="0" presId="urn:microsoft.com/office/officeart/2018/5/layout/IconLeafLabelList"/>
    <dgm:cxn modelId="{F4F0C1CD-8C2A-AA48-B8E8-915DB986FCC9}" type="presParOf" srcId="{3E5C079B-FDB5-4F9D-8C4E-B1981E5E50D3}" destId="{AA06D25E-DA5F-4B04-A19D-EE6A34186F90}" srcOrd="3" destOrd="0" presId="urn:microsoft.com/office/officeart/2018/5/layout/IconLeafLabelList"/>
    <dgm:cxn modelId="{6BFC9AE1-8F89-E34A-B167-684797EB6C86}" type="presParOf" srcId="{F88BAD10-7F83-4D66-95FF-93727E7B32BE}" destId="{6991C9CF-5EF3-449E-A165-FAD6D8E7C634}" srcOrd="7" destOrd="0" presId="urn:microsoft.com/office/officeart/2018/5/layout/IconLeafLabelList"/>
    <dgm:cxn modelId="{7EF79C4E-6FF8-3443-955A-1C347AF72651}" type="presParOf" srcId="{F88BAD10-7F83-4D66-95FF-93727E7B32BE}" destId="{49E3D34E-2E95-49FC-A361-25E37E8482B7}" srcOrd="8" destOrd="0" presId="urn:microsoft.com/office/officeart/2018/5/layout/IconLeafLabelList"/>
    <dgm:cxn modelId="{0AACEBEA-7DA8-CA4D-89CD-B6D06F52F904}" type="presParOf" srcId="{49E3D34E-2E95-49FC-A361-25E37E8482B7}" destId="{5A97765D-A867-497D-B6A3-10160682EA11}" srcOrd="0" destOrd="0" presId="urn:microsoft.com/office/officeart/2018/5/layout/IconLeafLabelList"/>
    <dgm:cxn modelId="{814C923E-59DA-8D48-A240-69D0D6E82034}" type="presParOf" srcId="{49E3D34E-2E95-49FC-A361-25E37E8482B7}" destId="{F23D1CE6-CC6D-4F6D-AB69-2250E54EFB55}" srcOrd="1" destOrd="0" presId="urn:microsoft.com/office/officeart/2018/5/layout/IconLeafLabelList"/>
    <dgm:cxn modelId="{77BD8041-5E0C-5E4D-ABB5-25F4EE9EF438}" type="presParOf" srcId="{49E3D34E-2E95-49FC-A361-25E37E8482B7}" destId="{B98E1509-508A-4441-A8B4-8895503B9F57}" srcOrd="2" destOrd="0" presId="urn:microsoft.com/office/officeart/2018/5/layout/IconLeafLabelList"/>
    <dgm:cxn modelId="{AE4954C9-5EDC-5747-A2F6-844F8EE89ACF}" type="presParOf" srcId="{49E3D34E-2E95-49FC-A361-25E37E8482B7}" destId="{B24B87D7-8C1A-44EA-9FE1-EEA2814B4FE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CD6096-D4E9-482E-B5AA-8B676E7532C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7643CD-8B3B-4AA9-A130-005A70A08953}">
      <dgm:prSet/>
      <dgm:spPr/>
      <dgm:t>
        <a:bodyPr/>
        <a:lstStyle/>
        <a:p>
          <a:r>
            <a:rPr lang="fr-FR" i="0" dirty="0"/>
            <a:t>Compréhension du comportement client grâce à l’EDA</a:t>
          </a:r>
          <a:endParaRPr lang="en-US" dirty="0"/>
        </a:p>
      </dgm:t>
    </dgm:pt>
    <dgm:pt modelId="{70948D9F-9757-4077-B633-8143C1FF6E31}" type="parTrans" cxnId="{8AE548CF-E530-44AA-81AC-5CAB3BA46BBC}">
      <dgm:prSet/>
      <dgm:spPr/>
      <dgm:t>
        <a:bodyPr/>
        <a:lstStyle/>
        <a:p>
          <a:endParaRPr lang="en-US"/>
        </a:p>
      </dgm:t>
    </dgm:pt>
    <dgm:pt modelId="{44F2FF0E-09BE-42F7-83D1-E115F01393CF}" type="sibTrans" cxnId="{8AE548CF-E530-44AA-81AC-5CAB3BA46BBC}">
      <dgm:prSet/>
      <dgm:spPr/>
      <dgm:t>
        <a:bodyPr/>
        <a:lstStyle/>
        <a:p>
          <a:endParaRPr lang="en-US"/>
        </a:p>
      </dgm:t>
    </dgm:pt>
    <dgm:pt modelId="{3C388FCC-CD36-44AE-924C-D07EF61809FA}">
      <dgm:prSet/>
      <dgm:spPr/>
      <dgm:t>
        <a:bodyPr/>
        <a:lstStyle/>
        <a:p>
          <a:r>
            <a:rPr lang="fr-FR" i="0" dirty="0"/>
            <a:t>Segmentation efficace en 5 clusters distincts (RFM, K-</a:t>
          </a:r>
          <a:r>
            <a:rPr lang="fr-FR" i="0" dirty="0" err="1"/>
            <a:t>Means</a:t>
          </a:r>
          <a:r>
            <a:rPr lang="fr-FR" i="0" dirty="0"/>
            <a:t>, </a:t>
          </a:r>
          <a:r>
            <a:rPr lang="fr-FR" i="0" dirty="0" err="1"/>
            <a:t>DBScan</a:t>
          </a:r>
          <a:r>
            <a:rPr lang="fr-FR" i="0" dirty="0"/>
            <a:t>, CAH)</a:t>
          </a:r>
          <a:endParaRPr lang="en-US" dirty="0"/>
        </a:p>
      </dgm:t>
    </dgm:pt>
    <dgm:pt modelId="{96B2BCCF-89F5-4AF0-B11E-1973AA449F37}" type="parTrans" cxnId="{67153ADB-1BA0-4257-8F94-5323F6897158}">
      <dgm:prSet/>
      <dgm:spPr/>
      <dgm:t>
        <a:bodyPr/>
        <a:lstStyle/>
        <a:p>
          <a:endParaRPr lang="en-US"/>
        </a:p>
      </dgm:t>
    </dgm:pt>
    <dgm:pt modelId="{0AE737C8-6838-400F-BA87-AD930AFC6716}" type="sibTrans" cxnId="{67153ADB-1BA0-4257-8F94-5323F6897158}">
      <dgm:prSet/>
      <dgm:spPr/>
      <dgm:t>
        <a:bodyPr/>
        <a:lstStyle/>
        <a:p>
          <a:endParaRPr lang="en-US"/>
        </a:p>
      </dgm:t>
    </dgm:pt>
    <dgm:pt modelId="{124668A0-ED36-4777-BC71-50F24E28170F}">
      <dgm:prSet/>
      <dgm:spPr/>
      <dgm:t>
        <a:bodyPr/>
        <a:lstStyle/>
        <a:p>
          <a:r>
            <a:rPr lang="fr-FR" i="0"/>
            <a:t>Recommandations stratégiques ciblées pour chaque cluster</a:t>
          </a:r>
          <a:endParaRPr lang="en-US"/>
        </a:p>
      </dgm:t>
    </dgm:pt>
    <dgm:pt modelId="{1ED16E31-0937-482A-B8DA-9EDEE9FC4302}" type="parTrans" cxnId="{F05DD6DE-C344-44CC-A96E-AAD2EC9194DF}">
      <dgm:prSet/>
      <dgm:spPr/>
      <dgm:t>
        <a:bodyPr/>
        <a:lstStyle/>
        <a:p>
          <a:endParaRPr lang="en-US"/>
        </a:p>
      </dgm:t>
    </dgm:pt>
    <dgm:pt modelId="{7CF6B857-FB39-48E0-8B51-9F7D39B2620F}" type="sibTrans" cxnId="{F05DD6DE-C344-44CC-A96E-AAD2EC9194DF}">
      <dgm:prSet/>
      <dgm:spPr/>
      <dgm:t>
        <a:bodyPr/>
        <a:lstStyle/>
        <a:p>
          <a:endParaRPr lang="en-US"/>
        </a:p>
      </dgm:t>
    </dgm:pt>
    <dgm:pt modelId="{ADC7EA29-8EDA-47B6-B303-896454BA48AF}">
      <dgm:prSet/>
      <dgm:spPr/>
      <dgm:t>
        <a:bodyPr/>
        <a:lstStyle/>
        <a:p>
          <a:r>
            <a:rPr lang="fr-FR" i="0" dirty="0"/>
            <a:t>Analyse de stabilité pour ajuster la segmentation au fil du temps</a:t>
          </a:r>
          <a:endParaRPr lang="en-US" dirty="0"/>
        </a:p>
      </dgm:t>
    </dgm:pt>
    <dgm:pt modelId="{34D237D5-A976-419E-AA9E-969E072F6554}" type="parTrans" cxnId="{495305D6-ED24-4720-978E-3A4AD04FD988}">
      <dgm:prSet/>
      <dgm:spPr/>
      <dgm:t>
        <a:bodyPr/>
        <a:lstStyle/>
        <a:p>
          <a:endParaRPr lang="en-US"/>
        </a:p>
      </dgm:t>
    </dgm:pt>
    <dgm:pt modelId="{A8A687D4-0364-4D61-8C87-6488CEC95077}" type="sibTrans" cxnId="{495305D6-ED24-4720-978E-3A4AD04FD988}">
      <dgm:prSet/>
      <dgm:spPr/>
      <dgm:t>
        <a:bodyPr/>
        <a:lstStyle/>
        <a:p>
          <a:endParaRPr lang="en-US"/>
        </a:p>
      </dgm:t>
    </dgm:pt>
    <dgm:pt modelId="{4F8C7D45-25C7-4302-84C8-DB12DC86199F}">
      <dgm:prSet/>
      <dgm:spPr/>
      <dgm:t>
        <a:bodyPr/>
        <a:lstStyle/>
        <a:p>
          <a:r>
            <a:rPr lang="fr-FR" i="0"/>
            <a:t>Optimisation des stratégies marketing et fidélisation des clients</a:t>
          </a:r>
          <a:endParaRPr lang="en-US"/>
        </a:p>
      </dgm:t>
    </dgm:pt>
    <dgm:pt modelId="{66F35EC2-C4AF-48DF-839C-058950E69B89}" type="parTrans" cxnId="{08699F14-BE34-426A-848D-565CF41FA58D}">
      <dgm:prSet/>
      <dgm:spPr/>
      <dgm:t>
        <a:bodyPr/>
        <a:lstStyle/>
        <a:p>
          <a:endParaRPr lang="en-US"/>
        </a:p>
      </dgm:t>
    </dgm:pt>
    <dgm:pt modelId="{95A04731-23FD-4B62-BE1B-EF67E2C52BF1}" type="sibTrans" cxnId="{08699F14-BE34-426A-848D-565CF41FA58D}">
      <dgm:prSet/>
      <dgm:spPr/>
      <dgm:t>
        <a:bodyPr/>
        <a:lstStyle/>
        <a:p>
          <a:endParaRPr lang="en-US"/>
        </a:p>
      </dgm:t>
    </dgm:pt>
    <dgm:pt modelId="{BCF03FE4-96B9-3145-9BD6-E6ED6B6E4174}" type="pres">
      <dgm:prSet presAssocID="{74CD6096-D4E9-482E-B5AA-8B676E7532C9}" presName="diagram" presStyleCnt="0">
        <dgm:presLayoutVars>
          <dgm:dir/>
          <dgm:resizeHandles val="exact"/>
        </dgm:presLayoutVars>
      </dgm:prSet>
      <dgm:spPr/>
    </dgm:pt>
    <dgm:pt modelId="{DAB22C09-C7E6-694B-A8AC-FB86F63B8726}" type="pres">
      <dgm:prSet presAssocID="{457643CD-8B3B-4AA9-A130-005A70A08953}" presName="node" presStyleLbl="node1" presStyleIdx="0" presStyleCnt="5">
        <dgm:presLayoutVars>
          <dgm:bulletEnabled val="1"/>
        </dgm:presLayoutVars>
      </dgm:prSet>
      <dgm:spPr/>
    </dgm:pt>
    <dgm:pt modelId="{713557EE-7C11-5040-8C37-052CCF30A1E3}" type="pres">
      <dgm:prSet presAssocID="{44F2FF0E-09BE-42F7-83D1-E115F01393CF}" presName="sibTrans" presStyleLbl="sibTrans2D1" presStyleIdx="0" presStyleCnt="4"/>
      <dgm:spPr/>
    </dgm:pt>
    <dgm:pt modelId="{31BED995-9479-2747-B1DD-10F960BC9975}" type="pres">
      <dgm:prSet presAssocID="{44F2FF0E-09BE-42F7-83D1-E115F01393CF}" presName="connectorText" presStyleLbl="sibTrans2D1" presStyleIdx="0" presStyleCnt="4"/>
      <dgm:spPr/>
    </dgm:pt>
    <dgm:pt modelId="{7386FC36-B313-B241-9A8E-51F419951D34}" type="pres">
      <dgm:prSet presAssocID="{3C388FCC-CD36-44AE-924C-D07EF61809FA}" presName="node" presStyleLbl="node1" presStyleIdx="1" presStyleCnt="5">
        <dgm:presLayoutVars>
          <dgm:bulletEnabled val="1"/>
        </dgm:presLayoutVars>
      </dgm:prSet>
      <dgm:spPr/>
    </dgm:pt>
    <dgm:pt modelId="{E813353E-7259-3A4A-96F2-EB49A91E04F2}" type="pres">
      <dgm:prSet presAssocID="{0AE737C8-6838-400F-BA87-AD930AFC6716}" presName="sibTrans" presStyleLbl="sibTrans2D1" presStyleIdx="1" presStyleCnt="4"/>
      <dgm:spPr/>
    </dgm:pt>
    <dgm:pt modelId="{4197E69B-A856-E64C-ADE2-74AA55771C77}" type="pres">
      <dgm:prSet presAssocID="{0AE737C8-6838-400F-BA87-AD930AFC6716}" presName="connectorText" presStyleLbl="sibTrans2D1" presStyleIdx="1" presStyleCnt="4"/>
      <dgm:spPr/>
    </dgm:pt>
    <dgm:pt modelId="{CA82461F-88B3-7C45-BC18-D8863530EEB2}" type="pres">
      <dgm:prSet presAssocID="{124668A0-ED36-4777-BC71-50F24E28170F}" presName="node" presStyleLbl="node1" presStyleIdx="2" presStyleCnt="5">
        <dgm:presLayoutVars>
          <dgm:bulletEnabled val="1"/>
        </dgm:presLayoutVars>
      </dgm:prSet>
      <dgm:spPr/>
    </dgm:pt>
    <dgm:pt modelId="{65BDFED2-398B-5248-A362-A2609588B8F1}" type="pres">
      <dgm:prSet presAssocID="{7CF6B857-FB39-48E0-8B51-9F7D39B2620F}" presName="sibTrans" presStyleLbl="sibTrans2D1" presStyleIdx="2" presStyleCnt="4"/>
      <dgm:spPr/>
    </dgm:pt>
    <dgm:pt modelId="{5D2CBF14-6306-5C4B-A48B-1B2EC177FCD0}" type="pres">
      <dgm:prSet presAssocID="{7CF6B857-FB39-48E0-8B51-9F7D39B2620F}" presName="connectorText" presStyleLbl="sibTrans2D1" presStyleIdx="2" presStyleCnt="4"/>
      <dgm:spPr/>
    </dgm:pt>
    <dgm:pt modelId="{85204EEC-173F-FA40-B33B-935425A5D377}" type="pres">
      <dgm:prSet presAssocID="{ADC7EA29-8EDA-47B6-B303-896454BA48AF}" presName="node" presStyleLbl="node1" presStyleIdx="3" presStyleCnt="5">
        <dgm:presLayoutVars>
          <dgm:bulletEnabled val="1"/>
        </dgm:presLayoutVars>
      </dgm:prSet>
      <dgm:spPr/>
    </dgm:pt>
    <dgm:pt modelId="{5AB80E4F-C432-8848-9B54-DF49B1B85D08}" type="pres">
      <dgm:prSet presAssocID="{A8A687D4-0364-4D61-8C87-6488CEC95077}" presName="sibTrans" presStyleLbl="sibTrans2D1" presStyleIdx="3" presStyleCnt="4"/>
      <dgm:spPr/>
    </dgm:pt>
    <dgm:pt modelId="{932F5FC0-7E89-0143-84B1-2CF5386A052A}" type="pres">
      <dgm:prSet presAssocID="{A8A687D4-0364-4D61-8C87-6488CEC95077}" presName="connectorText" presStyleLbl="sibTrans2D1" presStyleIdx="3" presStyleCnt="4"/>
      <dgm:spPr/>
    </dgm:pt>
    <dgm:pt modelId="{ED39116C-320A-9C42-9D15-D1D03CCFB17D}" type="pres">
      <dgm:prSet presAssocID="{4F8C7D45-25C7-4302-84C8-DB12DC86199F}" presName="node" presStyleLbl="node1" presStyleIdx="4" presStyleCnt="5">
        <dgm:presLayoutVars>
          <dgm:bulletEnabled val="1"/>
        </dgm:presLayoutVars>
      </dgm:prSet>
      <dgm:spPr/>
    </dgm:pt>
  </dgm:ptLst>
  <dgm:cxnLst>
    <dgm:cxn modelId="{07918801-E367-F445-807D-CFA913A7BB32}" type="presOf" srcId="{7CF6B857-FB39-48E0-8B51-9F7D39B2620F}" destId="{65BDFED2-398B-5248-A362-A2609588B8F1}" srcOrd="0" destOrd="0" presId="urn:microsoft.com/office/officeart/2005/8/layout/process5"/>
    <dgm:cxn modelId="{FB173703-2832-9148-9ED6-9459878CA07D}" type="presOf" srcId="{44F2FF0E-09BE-42F7-83D1-E115F01393CF}" destId="{713557EE-7C11-5040-8C37-052CCF30A1E3}" srcOrd="0" destOrd="0" presId="urn:microsoft.com/office/officeart/2005/8/layout/process5"/>
    <dgm:cxn modelId="{D91D490D-52EC-B043-AADD-477B2206DF50}" type="presOf" srcId="{0AE737C8-6838-400F-BA87-AD930AFC6716}" destId="{4197E69B-A856-E64C-ADE2-74AA55771C77}" srcOrd="1" destOrd="0" presId="urn:microsoft.com/office/officeart/2005/8/layout/process5"/>
    <dgm:cxn modelId="{28B7A10F-3C61-C540-828D-544F90EC7D06}" type="presOf" srcId="{A8A687D4-0364-4D61-8C87-6488CEC95077}" destId="{5AB80E4F-C432-8848-9B54-DF49B1B85D08}" srcOrd="0" destOrd="0" presId="urn:microsoft.com/office/officeart/2005/8/layout/process5"/>
    <dgm:cxn modelId="{08699F14-BE34-426A-848D-565CF41FA58D}" srcId="{74CD6096-D4E9-482E-B5AA-8B676E7532C9}" destId="{4F8C7D45-25C7-4302-84C8-DB12DC86199F}" srcOrd="4" destOrd="0" parTransId="{66F35EC2-C4AF-48DF-839C-058950E69B89}" sibTransId="{95A04731-23FD-4B62-BE1B-EF67E2C52BF1}"/>
    <dgm:cxn modelId="{15BB9C2C-8F3F-4245-BFBB-2098DA1C2E8D}" type="presOf" srcId="{74CD6096-D4E9-482E-B5AA-8B676E7532C9}" destId="{BCF03FE4-96B9-3145-9BD6-E6ED6B6E4174}" srcOrd="0" destOrd="0" presId="urn:microsoft.com/office/officeart/2005/8/layout/process5"/>
    <dgm:cxn modelId="{117CB949-7EFD-6048-92E3-7545938F2C09}" type="presOf" srcId="{124668A0-ED36-4777-BC71-50F24E28170F}" destId="{CA82461F-88B3-7C45-BC18-D8863530EEB2}" srcOrd="0" destOrd="0" presId="urn:microsoft.com/office/officeart/2005/8/layout/process5"/>
    <dgm:cxn modelId="{BC9C9A57-5280-9F4F-A569-95DF89A41F61}" type="presOf" srcId="{44F2FF0E-09BE-42F7-83D1-E115F01393CF}" destId="{31BED995-9479-2747-B1DD-10F960BC9975}" srcOrd="1" destOrd="0" presId="urn:microsoft.com/office/officeart/2005/8/layout/process5"/>
    <dgm:cxn modelId="{507DC166-E6C9-874A-B9F2-751DEC7FDF4F}" type="presOf" srcId="{3C388FCC-CD36-44AE-924C-D07EF61809FA}" destId="{7386FC36-B313-B241-9A8E-51F419951D34}" srcOrd="0" destOrd="0" presId="urn:microsoft.com/office/officeart/2005/8/layout/process5"/>
    <dgm:cxn modelId="{494BBF78-79AB-FF4F-8767-10404DD00FCD}" type="presOf" srcId="{ADC7EA29-8EDA-47B6-B303-896454BA48AF}" destId="{85204EEC-173F-FA40-B33B-935425A5D377}" srcOrd="0" destOrd="0" presId="urn:microsoft.com/office/officeart/2005/8/layout/process5"/>
    <dgm:cxn modelId="{40037883-D483-3F43-84AA-4436120F30F0}" type="presOf" srcId="{457643CD-8B3B-4AA9-A130-005A70A08953}" destId="{DAB22C09-C7E6-694B-A8AC-FB86F63B8726}" srcOrd="0" destOrd="0" presId="urn:microsoft.com/office/officeart/2005/8/layout/process5"/>
    <dgm:cxn modelId="{F58E1B97-D1F7-7149-B8F7-65923171D4CD}" type="presOf" srcId="{7CF6B857-FB39-48E0-8B51-9F7D39B2620F}" destId="{5D2CBF14-6306-5C4B-A48B-1B2EC177FCD0}" srcOrd="1" destOrd="0" presId="urn:microsoft.com/office/officeart/2005/8/layout/process5"/>
    <dgm:cxn modelId="{E23E9EAE-2FB0-9D48-9949-BD648C41F380}" type="presOf" srcId="{0AE737C8-6838-400F-BA87-AD930AFC6716}" destId="{E813353E-7259-3A4A-96F2-EB49A91E04F2}" srcOrd="0" destOrd="0" presId="urn:microsoft.com/office/officeart/2005/8/layout/process5"/>
    <dgm:cxn modelId="{ED816DBB-7AC7-B444-902F-BF9DB70C6F25}" type="presOf" srcId="{4F8C7D45-25C7-4302-84C8-DB12DC86199F}" destId="{ED39116C-320A-9C42-9D15-D1D03CCFB17D}" srcOrd="0" destOrd="0" presId="urn:microsoft.com/office/officeart/2005/8/layout/process5"/>
    <dgm:cxn modelId="{8AE548CF-E530-44AA-81AC-5CAB3BA46BBC}" srcId="{74CD6096-D4E9-482E-B5AA-8B676E7532C9}" destId="{457643CD-8B3B-4AA9-A130-005A70A08953}" srcOrd="0" destOrd="0" parTransId="{70948D9F-9757-4077-B633-8143C1FF6E31}" sibTransId="{44F2FF0E-09BE-42F7-83D1-E115F01393CF}"/>
    <dgm:cxn modelId="{495305D6-ED24-4720-978E-3A4AD04FD988}" srcId="{74CD6096-D4E9-482E-B5AA-8B676E7532C9}" destId="{ADC7EA29-8EDA-47B6-B303-896454BA48AF}" srcOrd="3" destOrd="0" parTransId="{34D237D5-A976-419E-AA9E-969E072F6554}" sibTransId="{A8A687D4-0364-4D61-8C87-6488CEC95077}"/>
    <dgm:cxn modelId="{84316ED9-AB21-B444-A147-B6B2438160FD}" type="presOf" srcId="{A8A687D4-0364-4D61-8C87-6488CEC95077}" destId="{932F5FC0-7E89-0143-84B1-2CF5386A052A}" srcOrd="1" destOrd="0" presId="urn:microsoft.com/office/officeart/2005/8/layout/process5"/>
    <dgm:cxn modelId="{67153ADB-1BA0-4257-8F94-5323F6897158}" srcId="{74CD6096-D4E9-482E-B5AA-8B676E7532C9}" destId="{3C388FCC-CD36-44AE-924C-D07EF61809FA}" srcOrd="1" destOrd="0" parTransId="{96B2BCCF-89F5-4AF0-B11E-1973AA449F37}" sibTransId="{0AE737C8-6838-400F-BA87-AD930AFC6716}"/>
    <dgm:cxn modelId="{F05DD6DE-C344-44CC-A96E-AAD2EC9194DF}" srcId="{74CD6096-D4E9-482E-B5AA-8B676E7532C9}" destId="{124668A0-ED36-4777-BC71-50F24E28170F}" srcOrd="2" destOrd="0" parTransId="{1ED16E31-0937-482A-B8DA-9EDEE9FC4302}" sibTransId="{7CF6B857-FB39-48E0-8B51-9F7D39B2620F}"/>
    <dgm:cxn modelId="{D7744000-56BC-5446-ADCA-18509502A226}" type="presParOf" srcId="{BCF03FE4-96B9-3145-9BD6-E6ED6B6E4174}" destId="{DAB22C09-C7E6-694B-A8AC-FB86F63B8726}" srcOrd="0" destOrd="0" presId="urn:microsoft.com/office/officeart/2005/8/layout/process5"/>
    <dgm:cxn modelId="{549AF4F9-DB38-2941-B325-DE99C3B7BD6D}" type="presParOf" srcId="{BCF03FE4-96B9-3145-9BD6-E6ED6B6E4174}" destId="{713557EE-7C11-5040-8C37-052CCF30A1E3}" srcOrd="1" destOrd="0" presId="urn:microsoft.com/office/officeart/2005/8/layout/process5"/>
    <dgm:cxn modelId="{7A2A7A09-F0AF-F54F-AF19-442CB0712A52}" type="presParOf" srcId="{713557EE-7C11-5040-8C37-052CCF30A1E3}" destId="{31BED995-9479-2747-B1DD-10F960BC9975}" srcOrd="0" destOrd="0" presId="urn:microsoft.com/office/officeart/2005/8/layout/process5"/>
    <dgm:cxn modelId="{E5B63284-6317-3A4F-BA56-73FDA66FAB11}" type="presParOf" srcId="{BCF03FE4-96B9-3145-9BD6-E6ED6B6E4174}" destId="{7386FC36-B313-B241-9A8E-51F419951D34}" srcOrd="2" destOrd="0" presId="urn:microsoft.com/office/officeart/2005/8/layout/process5"/>
    <dgm:cxn modelId="{0C510634-2008-2140-BCCC-B681B4ED46E5}" type="presParOf" srcId="{BCF03FE4-96B9-3145-9BD6-E6ED6B6E4174}" destId="{E813353E-7259-3A4A-96F2-EB49A91E04F2}" srcOrd="3" destOrd="0" presId="urn:microsoft.com/office/officeart/2005/8/layout/process5"/>
    <dgm:cxn modelId="{ECACC542-DEEF-5646-A002-103887AD33AF}" type="presParOf" srcId="{E813353E-7259-3A4A-96F2-EB49A91E04F2}" destId="{4197E69B-A856-E64C-ADE2-74AA55771C77}" srcOrd="0" destOrd="0" presId="urn:microsoft.com/office/officeart/2005/8/layout/process5"/>
    <dgm:cxn modelId="{F351768D-DB44-EE43-BD77-A0AAFDDD2B90}" type="presParOf" srcId="{BCF03FE4-96B9-3145-9BD6-E6ED6B6E4174}" destId="{CA82461F-88B3-7C45-BC18-D8863530EEB2}" srcOrd="4" destOrd="0" presId="urn:microsoft.com/office/officeart/2005/8/layout/process5"/>
    <dgm:cxn modelId="{48FE3A9D-027B-CA4A-BA18-9ED2E7880061}" type="presParOf" srcId="{BCF03FE4-96B9-3145-9BD6-E6ED6B6E4174}" destId="{65BDFED2-398B-5248-A362-A2609588B8F1}" srcOrd="5" destOrd="0" presId="urn:microsoft.com/office/officeart/2005/8/layout/process5"/>
    <dgm:cxn modelId="{F7ACFA2A-043C-9546-8BCA-08CFE8E3D9C7}" type="presParOf" srcId="{65BDFED2-398B-5248-A362-A2609588B8F1}" destId="{5D2CBF14-6306-5C4B-A48B-1B2EC177FCD0}" srcOrd="0" destOrd="0" presId="urn:microsoft.com/office/officeart/2005/8/layout/process5"/>
    <dgm:cxn modelId="{8E409840-9F02-314B-8810-BD9C23E6872A}" type="presParOf" srcId="{BCF03FE4-96B9-3145-9BD6-E6ED6B6E4174}" destId="{85204EEC-173F-FA40-B33B-935425A5D377}" srcOrd="6" destOrd="0" presId="urn:microsoft.com/office/officeart/2005/8/layout/process5"/>
    <dgm:cxn modelId="{FB7F7D28-8042-E14C-986D-D23E402C5BD7}" type="presParOf" srcId="{BCF03FE4-96B9-3145-9BD6-E6ED6B6E4174}" destId="{5AB80E4F-C432-8848-9B54-DF49B1B85D08}" srcOrd="7" destOrd="0" presId="urn:microsoft.com/office/officeart/2005/8/layout/process5"/>
    <dgm:cxn modelId="{DDDA2D3E-D85B-E14D-ACAA-52AB7C18F8DB}" type="presParOf" srcId="{5AB80E4F-C432-8848-9B54-DF49B1B85D08}" destId="{932F5FC0-7E89-0143-84B1-2CF5386A052A}" srcOrd="0" destOrd="0" presId="urn:microsoft.com/office/officeart/2005/8/layout/process5"/>
    <dgm:cxn modelId="{2D11E2A7-0984-C443-8FF4-AD8EF15C6D1F}" type="presParOf" srcId="{BCF03FE4-96B9-3145-9BD6-E6ED6B6E4174}" destId="{ED39116C-320A-9C42-9D15-D1D03CCFB17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F73456-5EC0-4912-8257-6CF9866DC0E2}" type="doc">
      <dgm:prSet loTypeId="urn:microsoft.com/office/officeart/2005/8/layout/default" loCatId="icon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15FA39-6D37-4B7D-AAD1-03EB3C084BDC}">
      <dgm:prSet/>
      <dgm:spPr/>
      <dgm:t>
        <a:bodyPr/>
        <a:lstStyle/>
        <a:p>
          <a:r>
            <a:rPr lang="fr-FR" i="0"/>
            <a:t>Données plus récentes pour évaluer les changements à long terme.</a:t>
          </a:r>
          <a:endParaRPr lang="en-US"/>
        </a:p>
      </dgm:t>
    </dgm:pt>
    <dgm:pt modelId="{ABF5F3F6-412D-4F40-A420-7662AEBEB9CD}" type="parTrans" cxnId="{C931E7A8-2902-45DD-AB7B-66CA4E312944}">
      <dgm:prSet/>
      <dgm:spPr/>
      <dgm:t>
        <a:bodyPr/>
        <a:lstStyle/>
        <a:p>
          <a:endParaRPr lang="en-US"/>
        </a:p>
      </dgm:t>
    </dgm:pt>
    <dgm:pt modelId="{5B9616EC-746A-43F1-9097-313525938AA9}" type="sibTrans" cxnId="{C931E7A8-2902-45DD-AB7B-66CA4E312944}">
      <dgm:prSet/>
      <dgm:spPr/>
      <dgm:t>
        <a:bodyPr/>
        <a:lstStyle/>
        <a:p>
          <a:endParaRPr lang="en-US"/>
        </a:p>
      </dgm:t>
    </dgm:pt>
    <dgm:pt modelId="{20CEBF4D-2326-439D-9AE3-1C28A2855AE1}">
      <dgm:prSet/>
      <dgm:spPr/>
      <dgm:t>
        <a:bodyPr/>
        <a:lstStyle/>
        <a:p>
          <a:r>
            <a:rPr lang="fr-FR" i="0"/>
            <a:t>Comparer avec d'autres algorithmes de clustering.</a:t>
          </a:r>
          <a:endParaRPr lang="en-US"/>
        </a:p>
      </dgm:t>
    </dgm:pt>
    <dgm:pt modelId="{8A259FB5-9D66-4DE8-9349-DBE23D074650}" type="parTrans" cxnId="{375E849A-0900-4234-89AB-0FE94EE98D65}">
      <dgm:prSet/>
      <dgm:spPr/>
      <dgm:t>
        <a:bodyPr/>
        <a:lstStyle/>
        <a:p>
          <a:endParaRPr lang="en-US"/>
        </a:p>
      </dgm:t>
    </dgm:pt>
    <dgm:pt modelId="{E2FB557C-49C6-4EFF-9FB8-A0A463002187}" type="sibTrans" cxnId="{375E849A-0900-4234-89AB-0FE94EE98D65}">
      <dgm:prSet/>
      <dgm:spPr/>
      <dgm:t>
        <a:bodyPr/>
        <a:lstStyle/>
        <a:p>
          <a:endParaRPr lang="en-US"/>
        </a:p>
      </dgm:t>
    </dgm:pt>
    <dgm:pt modelId="{F88C2385-5B01-4BD0-8FC3-A42E34C160B7}">
      <dgm:prSet/>
      <dgm:spPr/>
      <dgm:t>
        <a:bodyPr/>
        <a:lstStyle/>
        <a:p>
          <a:r>
            <a:rPr lang="fr-FR" i="0" dirty="0"/>
            <a:t>Intégrer données démographiques et contextuelles.</a:t>
          </a:r>
          <a:endParaRPr lang="en-US" dirty="0"/>
        </a:p>
      </dgm:t>
    </dgm:pt>
    <dgm:pt modelId="{0C3572F6-4940-41C9-ADDB-3200786ADAE4}" type="parTrans" cxnId="{19C44D6F-09DD-438B-A920-283B8F5A532D}">
      <dgm:prSet/>
      <dgm:spPr/>
      <dgm:t>
        <a:bodyPr/>
        <a:lstStyle/>
        <a:p>
          <a:endParaRPr lang="en-US"/>
        </a:p>
      </dgm:t>
    </dgm:pt>
    <dgm:pt modelId="{9FB44C60-B198-4EC7-9F72-1C0B2EA906A8}" type="sibTrans" cxnId="{19C44D6F-09DD-438B-A920-283B8F5A532D}">
      <dgm:prSet/>
      <dgm:spPr/>
      <dgm:t>
        <a:bodyPr/>
        <a:lstStyle/>
        <a:p>
          <a:endParaRPr lang="en-US"/>
        </a:p>
      </dgm:t>
    </dgm:pt>
    <dgm:pt modelId="{C37EE0EA-C97D-4216-AA9F-70B72EBD0127}">
      <dgm:prSet/>
      <dgm:spPr/>
      <dgm:t>
        <a:bodyPr/>
        <a:lstStyle/>
        <a:p>
          <a:r>
            <a:rPr lang="fr-FR" i="0"/>
            <a:t>Implémenter recommandations stratégiques.</a:t>
          </a:r>
          <a:endParaRPr lang="en-US"/>
        </a:p>
      </dgm:t>
    </dgm:pt>
    <dgm:pt modelId="{27A4354B-F73F-4544-9222-45FAC6ADD71E}" type="parTrans" cxnId="{17108D99-FD28-4D17-9A23-6E8D9D1588A0}">
      <dgm:prSet/>
      <dgm:spPr/>
      <dgm:t>
        <a:bodyPr/>
        <a:lstStyle/>
        <a:p>
          <a:endParaRPr lang="en-US"/>
        </a:p>
      </dgm:t>
    </dgm:pt>
    <dgm:pt modelId="{C065E397-6622-4720-8773-C753AC66EE13}" type="sibTrans" cxnId="{17108D99-FD28-4D17-9A23-6E8D9D1588A0}">
      <dgm:prSet/>
      <dgm:spPr/>
      <dgm:t>
        <a:bodyPr/>
        <a:lstStyle/>
        <a:p>
          <a:endParaRPr lang="en-US"/>
        </a:p>
      </dgm:t>
    </dgm:pt>
    <dgm:pt modelId="{0558195F-467D-4754-87A8-0DB96E884A50}">
      <dgm:prSet/>
      <dgm:spPr/>
      <dgm:t>
        <a:bodyPr/>
        <a:lstStyle/>
        <a:p>
          <a:r>
            <a:rPr lang="fr-FR" i="0"/>
            <a:t>Surveiller et ajuster en fonction des comportements clients.</a:t>
          </a:r>
          <a:endParaRPr lang="en-US"/>
        </a:p>
      </dgm:t>
    </dgm:pt>
    <dgm:pt modelId="{0126DCE3-804D-4A22-A2D9-50D20E926330}" type="parTrans" cxnId="{799CAA72-68C6-42CA-89C9-B82906567082}">
      <dgm:prSet/>
      <dgm:spPr/>
      <dgm:t>
        <a:bodyPr/>
        <a:lstStyle/>
        <a:p>
          <a:endParaRPr lang="en-US"/>
        </a:p>
      </dgm:t>
    </dgm:pt>
    <dgm:pt modelId="{A5F71940-F1A9-4486-8964-AB2D60F0F3A7}" type="sibTrans" cxnId="{799CAA72-68C6-42CA-89C9-B82906567082}">
      <dgm:prSet/>
      <dgm:spPr/>
      <dgm:t>
        <a:bodyPr/>
        <a:lstStyle/>
        <a:p>
          <a:endParaRPr lang="en-US"/>
        </a:p>
      </dgm:t>
    </dgm:pt>
    <dgm:pt modelId="{699766BD-BDEF-A94B-9451-AFB40C9408A9}" type="pres">
      <dgm:prSet presAssocID="{8FF73456-5EC0-4912-8257-6CF9866DC0E2}" presName="diagram" presStyleCnt="0">
        <dgm:presLayoutVars>
          <dgm:dir/>
          <dgm:resizeHandles val="exact"/>
        </dgm:presLayoutVars>
      </dgm:prSet>
      <dgm:spPr/>
    </dgm:pt>
    <dgm:pt modelId="{14F4B9FF-AE4B-1F4B-AC6C-1F7DFB0DAD77}" type="pres">
      <dgm:prSet presAssocID="{4D15FA39-6D37-4B7D-AAD1-03EB3C084BDC}" presName="node" presStyleLbl="node1" presStyleIdx="0" presStyleCnt="5">
        <dgm:presLayoutVars>
          <dgm:bulletEnabled val="1"/>
        </dgm:presLayoutVars>
      </dgm:prSet>
      <dgm:spPr/>
    </dgm:pt>
    <dgm:pt modelId="{B8A4672A-2EB4-E14F-AB9C-926EF5AADF72}" type="pres">
      <dgm:prSet presAssocID="{5B9616EC-746A-43F1-9097-313525938AA9}" presName="sibTrans" presStyleCnt="0"/>
      <dgm:spPr/>
    </dgm:pt>
    <dgm:pt modelId="{DA142C77-45B4-D64B-BF94-591751F29859}" type="pres">
      <dgm:prSet presAssocID="{20CEBF4D-2326-439D-9AE3-1C28A2855AE1}" presName="node" presStyleLbl="node1" presStyleIdx="1" presStyleCnt="5">
        <dgm:presLayoutVars>
          <dgm:bulletEnabled val="1"/>
        </dgm:presLayoutVars>
      </dgm:prSet>
      <dgm:spPr/>
    </dgm:pt>
    <dgm:pt modelId="{A4CCD068-9840-9443-8550-3254459BB216}" type="pres">
      <dgm:prSet presAssocID="{E2FB557C-49C6-4EFF-9FB8-A0A463002187}" presName="sibTrans" presStyleCnt="0"/>
      <dgm:spPr/>
    </dgm:pt>
    <dgm:pt modelId="{4BD73B40-5B48-284B-AC4B-7201D5088AEE}" type="pres">
      <dgm:prSet presAssocID="{F88C2385-5B01-4BD0-8FC3-A42E34C160B7}" presName="node" presStyleLbl="node1" presStyleIdx="2" presStyleCnt="5">
        <dgm:presLayoutVars>
          <dgm:bulletEnabled val="1"/>
        </dgm:presLayoutVars>
      </dgm:prSet>
      <dgm:spPr/>
    </dgm:pt>
    <dgm:pt modelId="{E41AEAF1-82BA-BD47-A259-E95746CF64F3}" type="pres">
      <dgm:prSet presAssocID="{9FB44C60-B198-4EC7-9F72-1C0B2EA906A8}" presName="sibTrans" presStyleCnt="0"/>
      <dgm:spPr/>
    </dgm:pt>
    <dgm:pt modelId="{0D98DAB5-9AE1-064A-86DE-F075C15213DE}" type="pres">
      <dgm:prSet presAssocID="{C37EE0EA-C97D-4216-AA9F-70B72EBD0127}" presName="node" presStyleLbl="node1" presStyleIdx="3" presStyleCnt="5">
        <dgm:presLayoutVars>
          <dgm:bulletEnabled val="1"/>
        </dgm:presLayoutVars>
      </dgm:prSet>
      <dgm:spPr/>
    </dgm:pt>
    <dgm:pt modelId="{81EA7C6A-2580-5047-A659-2E676E5822BE}" type="pres">
      <dgm:prSet presAssocID="{C065E397-6622-4720-8773-C753AC66EE13}" presName="sibTrans" presStyleCnt="0"/>
      <dgm:spPr/>
    </dgm:pt>
    <dgm:pt modelId="{A29AFE27-B329-904E-BF9F-4CE9A90CF276}" type="pres">
      <dgm:prSet presAssocID="{0558195F-467D-4754-87A8-0DB96E884A50}" presName="node" presStyleLbl="node1" presStyleIdx="4" presStyleCnt="5">
        <dgm:presLayoutVars>
          <dgm:bulletEnabled val="1"/>
        </dgm:presLayoutVars>
      </dgm:prSet>
      <dgm:spPr/>
    </dgm:pt>
  </dgm:ptLst>
  <dgm:cxnLst>
    <dgm:cxn modelId="{73ACC319-5372-4A46-B492-987D47E30F3A}" type="presOf" srcId="{0558195F-467D-4754-87A8-0DB96E884A50}" destId="{A29AFE27-B329-904E-BF9F-4CE9A90CF276}" srcOrd="0" destOrd="0" presId="urn:microsoft.com/office/officeart/2005/8/layout/default"/>
    <dgm:cxn modelId="{57C72A1F-1BFB-674C-A74B-A0F2C169CD93}" type="presOf" srcId="{C37EE0EA-C97D-4216-AA9F-70B72EBD0127}" destId="{0D98DAB5-9AE1-064A-86DE-F075C15213DE}" srcOrd="0" destOrd="0" presId="urn:microsoft.com/office/officeart/2005/8/layout/default"/>
    <dgm:cxn modelId="{FA638B4E-4890-7D44-8917-C3238CEBA1BC}" type="presOf" srcId="{20CEBF4D-2326-439D-9AE3-1C28A2855AE1}" destId="{DA142C77-45B4-D64B-BF94-591751F29859}" srcOrd="0" destOrd="0" presId="urn:microsoft.com/office/officeart/2005/8/layout/default"/>
    <dgm:cxn modelId="{4A9B935A-2291-2E49-9257-953EB83AF802}" type="presOf" srcId="{4D15FA39-6D37-4B7D-AAD1-03EB3C084BDC}" destId="{14F4B9FF-AE4B-1F4B-AC6C-1F7DFB0DAD77}" srcOrd="0" destOrd="0" presId="urn:microsoft.com/office/officeart/2005/8/layout/default"/>
    <dgm:cxn modelId="{19C44D6F-09DD-438B-A920-283B8F5A532D}" srcId="{8FF73456-5EC0-4912-8257-6CF9866DC0E2}" destId="{F88C2385-5B01-4BD0-8FC3-A42E34C160B7}" srcOrd="2" destOrd="0" parTransId="{0C3572F6-4940-41C9-ADDB-3200786ADAE4}" sibTransId="{9FB44C60-B198-4EC7-9F72-1C0B2EA906A8}"/>
    <dgm:cxn modelId="{799CAA72-68C6-42CA-89C9-B82906567082}" srcId="{8FF73456-5EC0-4912-8257-6CF9866DC0E2}" destId="{0558195F-467D-4754-87A8-0DB96E884A50}" srcOrd="4" destOrd="0" parTransId="{0126DCE3-804D-4A22-A2D9-50D20E926330}" sibTransId="{A5F71940-F1A9-4486-8964-AB2D60F0F3A7}"/>
    <dgm:cxn modelId="{399F6E7B-53D2-8446-BEC9-6616B1203921}" type="presOf" srcId="{8FF73456-5EC0-4912-8257-6CF9866DC0E2}" destId="{699766BD-BDEF-A94B-9451-AFB40C9408A9}" srcOrd="0" destOrd="0" presId="urn:microsoft.com/office/officeart/2005/8/layout/default"/>
    <dgm:cxn modelId="{4B681B7D-F485-4840-BE43-BA1E75742775}" type="presOf" srcId="{F88C2385-5B01-4BD0-8FC3-A42E34C160B7}" destId="{4BD73B40-5B48-284B-AC4B-7201D5088AEE}" srcOrd="0" destOrd="0" presId="urn:microsoft.com/office/officeart/2005/8/layout/default"/>
    <dgm:cxn modelId="{17108D99-FD28-4D17-9A23-6E8D9D1588A0}" srcId="{8FF73456-5EC0-4912-8257-6CF9866DC0E2}" destId="{C37EE0EA-C97D-4216-AA9F-70B72EBD0127}" srcOrd="3" destOrd="0" parTransId="{27A4354B-F73F-4544-9222-45FAC6ADD71E}" sibTransId="{C065E397-6622-4720-8773-C753AC66EE13}"/>
    <dgm:cxn modelId="{375E849A-0900-4234-89AB-0FE94EE98D65}" srcId="{8FF73456-5EC0-4912-8257-6CF9866DC0E2}" destId="{20CEBF4D-2326-439D-9AE3-1C28A2855AE1}" srcOrd="1" destOrd="0" parTransId="{8A259FB5-9D66-4DE8-9349-DBE23D074650}" sibTransId="{E2FB557C-49C6-4EFF-9FB8-A0A463002187}"/>
    <dgm:cxn modelId="{C931E7A8-2902-45DD-AB7B-66CA4E312944}" srcId="{8FF73456-5EC0-4912-8257-6CF9866DC0E2}" destId="{4D15FA39-6D37-4B7D-AAD1-03EB3C084BDC}" srcOrd="0" destOrd="0" parTransId="{ABF5F3F6-412D-4F40-A420-7662AEBEB9CD}" sibTransId="{5B9616EC-746A-43F1-9097-313525938AA9}"/>
    <dgm:cxn modelId="{9EFC4262-1E21-854A-9B07-5DAFFAE9138C}" type="presParOf" srcId="{699766BD-BDEF-A94B-9451-AFB40C9408A9}" destId="{14F4B9FF-AE4B-1F4B-AC6C-1F7DFB0DAD77}" srcOrd="0" destOrd="0" presId="urn:microsoft.com/office/officeart/2005/8/layout/default"/>
    <dgm:cxn modelId="{248EA8EB-BF63-8040-A0BF-948236CE4E17}" type="presParOf" srcId="{699766BD-BDEF-A94B-9451-AFB40C9408A9}" destId="{B8A4672A-2EB4-E14F-AB9C-926EF5AADF72}" srcOrd="1" destOrd="0" presId="urn:microsoft.com/office/officeart/2005/8/layout/default"/>
    <dgm:cxn modelId="{247FD698-5D0F-2B48-87C5-C8DC7B9EAE54}" type="presParOf" srcId="{699766BD-BDEF-A94B-9451-AFB40C9408A9}" destId="{DA142C77-45B4-D64B-BF94-591751F29859}" srcOrd="2" destOrd="0" presId="urn:microsoft.com/office/officeart/2005/8/layout/default"/>
    <dgm:cxn modelId="{FB842F2A-5FEE-264B-8421-71D9576654A2}" type="presParOf" srcId="{699766BD-BDEF-A94B-9451-AFB40C9408A9}" destId="{A4CCD068-9840-9443-8550-3254459BB216}" srcOrd="3" destOrd="0" presId="urn:microsoft.com/office/officeart/2005/8/layout/default"/>
    <dgm:cxn modelId="{763585A4-A544-E849-A719-888F8D5F9CD7}" type="presParOf" srcId="{699766BD-BDEF-A94B-9451-AFB40C9408A9}" destId="{4BD73B40-5B48-284B-AC4B-7201D5088AEE}" srcOrd="4" destOrd="0" presId="urn:microsoft.com/office/officeart/2005/8/layout/default"/>
    <dgm:cxn modelId="{5A9CE76D-5AB0-EE4C-8C30-0FCE5E3D05A6}" type="presParOf" srcId="{699766BD-BDEF-A94B-9451-AFB40C9408A9}" destId="{E41AEAF1-82BA-BD47-A259-E95746CF64F3}" srcOrd="5" destOrd="0" presId="urn:microsoft.com/office/officeart/2005/8/layout/default"/>
    <dgm:cxn modelId="{B14EA4A8-6934-414B-816D-8DAD90E29EA6}" type="presParOf" srcId="{699766BD-BDEF-A94B-9451-AFB40C9408A9}" destId="{0D98DAB5-9AE1-064A-86DE-F075C15213DE}" srcOrd="6" destOrd="0" presId="urn:microsoft.com/office/officeart/2005/8/layout/default"/>
    <dgm:cxn modelId="{450B17A3-0BFE-8244-B850-F9536FBDCED4}" type="presParOf" srcId="{699766BD-BDEF-A94B-9451-AFB40C9408A9}" destId="{81EA7C6A-2580-5047-A659-2E676E5822BE}" srcOrd="7" destOrd="0" presId="urn:microsoft.com/office/officeart/2005/8/layout/default"/>
    <dgm:cxn modelId="{8606E79A-B8C0-BC45-8FE3-C198A4FCD09C}" type="presParOf" srcId="{699766BD-BDEF-A94B-9451-AFB40C9408A9}" destId="{A29AFE27-B329-904E-BF9F-4CE9A90CF2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0A874-AF6D-E349-B9EF-90C0702DCAB4}">
      <dsp:nvSpPr>
        <dsp:cNvPr id="0" name=""/>
        <dsp:cNvSpPr/>
      </dsp:nvSpPr>
      <dsp:spPr>
        <a:xfrm>
          <a:off x="0" y="4029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Exploration des Données : Explorer les sources de données (commandes, produits, commentaires) pour comprendre le comportement des clients.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290"/>
        <a:ext cx="3286125" cy="1971675"/>
      </dsp:txXfrm>
    </dsp:sp>
    <dsp:sp modelId="{F8D4489B-A1B4-9847-A9FA-C6D868CEBA14}">
      <dsp:nvSpPr>
        <dsp:cNvPr id="0" name=""/>
        <dsp:cNvSpPr/>
      </dsp:nvSpPr>
      <dsp:spPr>
        <a:xfrm>
          <a:off x="3614737" y="40290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Préparation des Données : Nettoyer, normaliser et préparer les données pour l'analyse.</a:t>
          </a:r>
        </a:p>
      </dsp:txBody>
      <dsp:txXfrm>
        <a:off x="3614737" y="40290"/>
        <a:ext cx="3286125" cy="1971675"/>
      </dsp:txXfrm>
    </dsp:sp>
    <dsp:sp modelId="{0794411F-47F7-B64A-8287-006639FC16A6}">
      <dsp:nvSpPr>
        <dsp:cNvPr id="0" name=""/>
        <dsp:cNvSpPr/>
      </dsp:nvSpPr>
      <dsp:spPr>
        <a:xfrm>
          <a:off x="7229475" y="40290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Analyse des Segments : Utiliser des méthodes de </a:t>
          </a:r>
          <a:r>
            <a:rPr lang="fr-FR" sz="2100" kern="1200" dirty="0" err="1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pour identifier les profils de clients similaires.</a:t>
          </a:r>
          <a:endParaRPr lang="fr-FR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9475" y="40290"/>
        <a:ext cx="3286125" cy="1971675"/>
      </dsp:txXfrm>
    </dsp:sp>
    <dsp:sp modelId="{1824FE05-D84B-6146-A820-EFEDF8A1D915}">
      <dsp:nvSpPr>
        <dsp:cNvPr id="0" name=""/>
        <dsp:cNvSpPr/>
      </dsp:nvSpPr>
      <dsp:spPr>
        <a:xfrm>
          <a:off x="1807368" y="2340578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Segments Actionnables : Décrire les segments et fournir des informations exploitables à l'équipe marketing.</a:t>
          </a:r>
          <a:endParaRPr lang="fr-FR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7368" y="2340578"/>
        <a:ext cx="3286125" cy="1971675"/>
      </dsp:txXfrm>
    </dsp:sp>
    <dsp:sp modelId="{01F29940-08E1-4E47-8434-0358478AB337}">
      <dsp:nvSpPr>
        <dsp:cNvPr id="0" name=""/>
        <dsp:cNvSpPr/>
      </dsp:nvSpPr>
      <dsp:spPr>
        <a:xfrm>
          <a:off x="5422106" y="2340578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1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Proposition de Maintenance : Recommander une fréquence de mise à jour pour maintenir la pertinence de la segmentation</a:t>
          </a:r>
          <a:r>
            <a:rPr lang="fr-FR" sz="2100" kern="1200" dirty="0">
              <a:effectLst/>
              <a:latin typeface="Helvetica Neue" panose="02000503000000020004" pitchFamily="2" charset="0"/>
            </a:rPr>
            <a:t>.</a:t>
          </a:r>
          <a:endParaRPr lang="fr-FR" sz="2100" kern="1200" dirty="0"/>
        </a:p>
      </dsp:txBody>
      <dsp:txXfrm>
        <a:off x="5422106" y="2340578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14302-28DF-4FDB-89B7-1513EEF51396}">
      <dsp:nvSpPr>
        <dsp:cNvPr id="0" name=""/>
        <dsp:cNvSpPr/>
      </dsp:nvSpPr>
      <dsp:spPr>
        <a:xfrm>
          <a:off x="446737" y="1157980"/>
          <a:ext cx="850306" cy="8503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5021C-CDDB-4A66-9DA8-C6E699121060}">
      <dsp:nvSpPr>
        <dsp:cNvPr id="0" name=""/>
        <dsp:cNvSpPr/>
      </dsp:nvSpPr>
      <dsp:spPr>
        <a:xfrm>
          <a:off x="627950" y="1339192"/>
          <a:ext cx="487880" cy="487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8E69B-653B-44BF-8C75-560D8F343197}">
      <dsp:nvSpPr>
        <dsp:cNvPr id="0" name=""/>
        <dsp:cNvSpPr/>
      </dsp:nvSpPr>
      <dsp:spPr>
        <a:xfrm>
          <a:off x="1664" y="2273136"/>
          <a:ext cx="1740452" cy="137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Exploration des Données et Préparation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Sources et Compréhension des Données Clients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Analyse du Comportement d'Achat.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64" y="2273136"/>
        <a:ext cx="1740452" cy="1375878"/>
      </dsp:txXfrm>
    </dsp:sp>
    <dsp:sp modelId="{6D09677F-45BD-2B45-8E30-A202029CF1A4}">
      <dsp:nvSpPr>
        <dsp:cNvPr id="0" name=""/>
        <dsp:cNvSpPr/>
      </dsp:nvSpPr>
      <dsp:spPr>
        <a:xfrm>
          <a:off x="2257876" y="1184329"/>
          <a:ext cx="850306" cy="8503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47051-83A9-194B-86CC-5A5124163DAE}">
      <dsp:nvSpPr>
        <dsp:cNvPr id="0" name=""/>
        <dsp:cNvSpPr/>
      </dsp:nvSpPr>
      <dsp:spPr>
        <a:xfrm>
          <a:off x="2439089" y="1365521"/>
          <a:ext cx="487880" cy="48788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9000" r="-1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2F506-B172-864C-82DA-E737BB96F52A}">
      <dsp:nvSpPr>
        <dsp:cNvPr id="0" name=""/>
        <dsp:cNvSpPr/>
      </dsp:nvSpPr>
      <dsp:spPr>
        <a:xfrm>
          <a:off x="2005746" y="2281250"/>
          <a:ext cx="1354566" cy="1785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Analyse des Segments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Utilisation des Méthodes ,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K-</a:t>
          </a:r>
          <a:r>
            <a:rPr lang="fr-FR" sz="1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means</a:t>
          </a: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CAH et </a:t>
          </a:r>
          <a:r>
            <a:rPr lang="fr-FR" sz="1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DBScan</a:t>
          </a: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2005746" y="2281250"/>
        <a:ext cx="1354566" cy="1785766"/>
      </dsp:txXfrm>
    </dsp:sp>
    <dsp:sp modelId="{B2A34778-C471-4691-81F9-A3EEE901081D}">
      <dsp:nvSpPr>
        <dsp:cNvPr id="0" name=""/>
        <dsp:cNvSpPr/>
      </dsp:nvSpPr>
      <dsp:spPr>
        <a:xfrm>
          <a:off x="4255323" y="1157980"/>
          <a:ext cx="850306" cy="8503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8DB4C-FB3A-45F0-8BFE-2C7C7CFA486E}">
      <dsp:nvSpPr>
        <dsp:cNvPr id="0" name=""/>
        <dsp:cNvSpPr/>
      </dsp:nvSpPr>
      <dsp:spPr>
        <a:xfrm>
          <a:off x="4436536" y="1339192"/>
          <a:ext cx="487880" cy="48788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5D611-630B-4861-AB8E-DBA15991BA25}">
      <dsp:nvSpPr>
        <dsp:cNvPr id="0" name=""/>
        <dsp:cNvSpPr/>
      </dsp:nvSpPr>
      <dsp:spPr>
        <a:xfrm>
          <a:off x="3623942" y="2273136"/>
          <a:ext cx="2113067" cy="137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Ségmentation</a:t>
          </a:r>
          <a:r>
            <a:rPr lang="fr-FR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des Clients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Profilage des Différents Types d'Utilisateurs.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des Caractéristiques Clés de Chaque Segment.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23942" y="2273136"/>
        <a:ext cx="2113067" cy="1375878"/>
      </dsp:txXfrm>
    </dsp:sp>
    <dsp:sp modelId="{6144065C-A2FC-4AEE-8C13-13FEF08E5B62}">
      <dsp:nvSpPr>
        <dsp:cNvPr id="0" name=""/>
        <dsp:cNvSpPr/>
      </dsp:nvSpPr>
      <dsp:spPr>
        <a:xfrm>
          <a:off x="6810585" y="1157980"/>
          <a:ext cx="850306" cy="8503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37BE9-33A0-4AE9-B2AE-2F044A151A12}">
      <dsp:nvSpPr>
        <dsp:cNvPr id="0" name=""/>
        <dsp:cNvSpPr/>
      </dsp:nvSpPr>
      <dsp:spPr>
        <a:xfrm>
          <a:off x="6991798" y="1339192"/>
          <a:ext cx="487880" cy="48788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6D25E-DA5F-4B04-A19D-EE6A34186F90}">
      <dsp:nvSpPr>
        <dsp:cNvPr id="0" name=""/>
        <dsp:cNvSpPr/>
      </dsp:nvSpPr>
      <dsp:spPr>
        <a:xfrm>
          <a:off x="5980950" y="2273136"/>
          <a:ext cx="2509575" cy="137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Évaluation et Recommandations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Proposition de Contrat de Maintenance pour une Segmentation Optimale.</a:t>
          </a:r>
          <a:endParaRPr lang="en-US" sz="1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80950" y="2273136"/>
        <a:ext cx="2509575" cy="1375878"/>
      </dsp:txXfrm>
    </dsp:sp>
    <dsp:sp modelId="{5A97765D-A867-497D-B6A3-10160682EA11}">
      <dsp:nvSpPr>
        <dsp:cNvPr id="0" name=""/>
        <dsp:cNvSpPr/>
      </dsp:nvSpPr>
      <dsp:spPr>
        <a:xfrm>
          <a:off x="9199047" y="1157980"/>
          <a:ext cx="850306" cy="85030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D1CE6-CC6D-4F6D-AB69-2250E54EFB55}">
      <dsp:nvSpPr>
        <dsp:cNvPr id="0" name=""/>
        <dsp:cNvSpPr/>
      </dsp:nvSpPr>
      <dsp:spPr>
        <a:xfrm>
          <a:off x="9380260" y="1339192"/>
          <a:ext cx="487880" cy="48788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B87D7-8C1A-44EA-9FE1-EEA2814B4FEF}">
      <dsp:nvSpPr>
        <dsp:cNvPr id="0" name=""/>
        <dsp:cNvSpPr/>
      </dsp:nvSpPr>
      <dsp:spPr>
        <a:xfrm>
          <a:off x="8736131" y="2261867"/>
          <a:ext cx="1779468" cy="1375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 et Remarques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Résultats Clés de l'Étude de Segmentation</a:t>
          </a:r>
          <a:r>
            <a:rPr lang="fr-FR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8736131" y="2261867"/>
        <a:ext cx="1779468" cy="1375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22C09-C7E6-694B-A8AC-FB86F63B8726}">
      <dsp:nvSpPr>
        <dsp:cNvPr id="0" name=""/>
        <dsp:cNvSpPr/>
      </dsp:nvSpPr>
      <dsp:spPr>
        <a:xfrm>
          <a:off x="5695" y="817454"/>
          <a:ext cx="1765744" cy="1059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0" kern="1200" dirty="0"/>
            <a:t>Compréhension du comportement client grâce à l’EDA</a:t>
          </a:r>
          <a:endParaRPr lang="en-US" sz="1400" kern="1200" dirty="0"/>
        </a:p>
      </dsp:txBody>
      <dsp:txXfrm>
        <a:off x="36725" y="848484"/>
        <a:ext cx="1703684" cy="997386"/>
      </dsp:txXfrm>
    </dsp:sp>
    <dsp:sp modelId="{713557EE-7C11-5040-8C37-052CCF30A1E3}">
      <dsp:nvSpPr>
        <dsp:cNvPr id="0" name=""/>
        <dsp:cNvSpPr/>
      </dsp:nvSpPr>
      <dsp:spPr>
        <a:xfrm>
          <a:off x="1926826" y="1128225"/>
          <a:ext cx="374337" cy="437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926826" y="1215806"/>
        <a:ext cx="262036" cy="262742"/>
      </dsp:txXfrm>
    </dsp:sp>
    <dsp:sp modelId="{7386FC36-B313-B241-9A8E-51F419951D34}">
      <dsp:nvSpPr>
        <dsp:cNvPr id="0" name=""/>
        <dsp:cNvSpPr/>
      </dsp:nvSpPr>
      <dsp:spPr>
        <a:xfrm>
          <a:off x="2477738" y="817454"/>
          <a:ext cx="1765744" cy="1059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0" kern="1200" dirty="0"/>
            <a:t>Segmentation efficace en 5 clusters distincts (RFM, K-</a:t>
          </a:r>
          <a:r>
            <a:rPr lang="fr-FR" sz="1400" i="0" kern="1200" dirty="0" err="1"/>
            <a:t>Means</a:t>
          </a:r>
          <a:r>
            <a:rPr lang="fr-FR" sz="1400" i="0" kern="1200" dirty="0"/>
            <a:t>, </a:t>
          </a:r>
          <a:r>
            <a:rPr lang="fr-FR" sz="1400" i="0" kern="1200" dirty="0" err="1"/>
            <a:t>DBScan</a:t>
          </a:r>
          <a:r>
            <a:rPr lang="fr-FR" sz="1400" i="0" kern="1200" dirty="0"/>
            <a:t>, CAH)</a:t>
          </a:r>
          <a:endParaRPr lang="en-US" sz="1400" kern="1200" dirty="0"/>
        </a:p>
      </dsp:txBody>
      <dsp:txXfrm>
        <a:off x="2508768" y="848484"/>
        <a:ext cx="1703684" cy="997386"/>
      </dsp:txXfrm>
    </dsp:sp>
    <dsp:sp modelId="{E813353E-7259-3A4A-96F2-EB49A91E04F2}">
      <dsp:nvSpPr>
        <dsp:cNvPr id="0" name=""/>
        <dsp:cNvSpPr/>
      </dsp:nvSpPr>
      <dsp:spPr>
        <a:xfrm>
          <a:off x="4398869" y="1128225"/>
          <a:ext cx="374337" cy="437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98869" y="1215806"/>
        <a:ext cx="262036" cy="262742"/>
      </dsp:txXfrm>
    </dsp:sp>
    <dsp:sp modelId="{CA82461F-88B3-7C45-BC18-D8863530EEB2}">
      <dsp:nvSpPr>
        <dsp:cNvPr id="0" name=""/>
        <dsp:cNvSpPr/>
      </dsp:nvSpPr>
      <dsp:spPr>
        <a:xfrm>
          <a:off x="4949781" y="817454"/>
          <a:ext cx="1765744" cy="1059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0" kern="1200"/>
            <a:t>Recommandations stratégiques ciblées pour chaque cluster</a:t>
          </a:r>
          <a:endParaRPr lang="en-US" sz="1400" kern="1200"/>
        </a:p>
      </dsp:txBody>
      <dsp:txXfrm>
        <a:off x="4980811" y="848484"/>
        <a:ext cx="1703684" cy="997386"/>
      </dsp:txXfrm>
    </dsp:sp>
    <dsp:sp modelId="{65BDFED2-398B-5248-A362-A2609588B8F1}">
      <dsp:nvSpPr>
        <dsp:cNvPr id="0" name=""/>
        <dsp:cNvSpPr/>
      </dsp:nvSpPr>
      <dsp:spPr>
        <a:xfrm>
          <a:off x="6870911" y="1128225"/>
          <a:ext cx="374337" cy="437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70911" y="1215806"/>
        <a:ext cx="262036" cy="262742"/>
      </dsp:txXfrm>
    </dsp:sp>
    <dsp:sp modelId="{85204EEC-173F-FA40-B33B-935425A5D377}">
      <dsp:nvSpPr>
        <dsp:cNvPr id="0" name=""/>
        <dsp:cNvSpPr/>
      </dsp:nvSpPr>
      <dsp:spPr>
        <a:xfrm>
          <a:off x="7421824" y="817454"/>
          <a:ext cx="1765744" cy="1059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0" kern="1200" dirty="0"/>
            <a:t>Analyse de stabilité pour ajuster la segmentation au fil du temps</a:t>
          </a:r>
          <a:endParaRPr lang="en-US" sz="1400" kern="1200" dirty="0"/>
        </a:p>
      </dsp:txBody>
      <dsp:txXfrm>
        <a:off x="7452854" y="848484"/>
        <a:ext cx="1703684" cy="997386"/>
      </dsp:txXfrm>
    </dsp:sp>
    <dsp:sp modelId="{5AB80E4F-C432-8848-9B54-DF49B1B85D08}">
      <dsp:nvSpPr>
        <dsp:cNvPr id="0" name=""/>
        <dsp:cNvSpPr/>
      </dsp:nvSpPr>
      <dsp:spPr>
        <a:xfrm>
          <a:off x="9342954" y="1128225"/>
          <a:ext cx="374337" cy="437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342954" y="1215806"/>
        <a:ext cx="262036" cy="262742"/>
      </dsp:txXfrm>
    </dsp:sp>
    <dsp:sp modelId="{ED39116C-320A-9C42-9D15-D1D03CCFB17D}">
      <dsp:nvSpPr>
        <dsp:cNvPr id="0" name=""/>
        <dsp:cNvSpPr/>
      </dsp:nvSpPr>
      <dsp:spPr>
        <a:xfrm>
          <a:off x="9893867" y="817454"/>
          <a:ext cx="1765744" cy="1059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0" kern="1200"/>
            <a:t>Optimisation des stratégies marketing et fidélisation des clients</a:t>
          </a:r>
          <a:endParaRPr lang="en-US" sz="1400" kern="1200"/>
        </a:p>
      </dsp:txBody>
      <dsp:txXfrm>
        <a:off x="9924897" y="848484"/>
        <a:ext cx="1703684" cy="997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B9FF-AE4B-1F4B-AC6C-1F7DFB0DAD77}">
      <dsp:nvSpPr>
        <dsp:cNvPr id="0" name=""/>
        <dsp:cNvSpPr/>
      </dsp:nvSpPr>
      <dsp:spPr>
        <a:xfrm>
          <a:off x="623581" y="1884"/>
          <a:ext cx="1985810" cy="1191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0" kern="1200"/>
            <a:t>Données plus récentes pour évaluer les changements à long terme.</a:t>
          </a:r>
          <a:endParaRPr lang="en-US" sz="1600" kern="1200"/>
        </a:p>
      </dsp:txBody>
      <dsp:txXfrm>
        <a:off x="623581" y="1884"/>
        <a:ext cx="1985810" cy="1191486"/>
      </dsp:txXfrm>
    </dsp:sp>
    <dsp:sp modelId="{DA142C77-45B4-D64B-BF94-591751F29859}">
      <dsp:nvSpPr>
        <dsp:cNvPr id="0" name=""/>
        <dsp:cNvSpPr/>
      </dsp:nvSpPr>
      <dsp:spPr>
        <a:xfrm>
          <a:off x="2807972" y="1884"/>
          <a:ext cx="1985810" cy="1191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0" kern="1200"/>
            <a:t>Comparer avec d'autres algorithmes de clustering.</a:t>
          </a:r>
          <a:endParaRPr lang="en-US" sz="1600" kern="1200"/>
        </a:p>
      </dsp:txBody>
      <dsp:txXfrm>
        <a:off x="2807972" y="1884"/>
        <a:ext cx="1985810" cy="1191486"/>
      </dsp:txXfrm>
    </dsp:sp>
    <dsp:sp modelId="{4BD73B40-5B48-284B-AC4B-7201D5088AEE}">
      <dsp:nvSpPr>
        <dsp:cNvPr id="0" name=""/>
        <dsp:cNvSpPr/>
      </dsp:nvSpPr>
      <dsp:spPr>
        <a:xfrm>
          <a:off x="4992363" y="1884"/>
          <a:ext cx="1985810" cy="1191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0" kern="1200" dirty="0"/>
            <a:t>Intégrer données démographiques et contextuelles.</a:t>
          </a:r>
          <a:endParaRPr lang="en-US" sz="1600" kern="1200" dirty="0"/>
        </a:p>
      </dsp:txBody>
      <dsp:txXfrm>
        <a:off x="4992363" y="1884"/>
        <a:ext cx="1985810" cy="1191486"/>
      </dsp:txXfrm>
    </dsp:sp>
    <dsp:sp modelId="{0D98DAB5-9AE1-064A-86DE-F075C15213DE}">
      <dsp:nvSpPr>
        <dsp:cNvPr id="0" name=""/>
        <dsp:cNvSpPr/>
      </dsp:nvSpPr>
      <dsp:spPr>
        <a:xfrm>
          <a:off x="1715776" y="1391952"/>
          <a:ext cx="1985810" cy="1191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0" kern="1200"/>
            <a:t>Implémenter recommandations stratégiques.</a:t>
          </a:r>
          <a:endParaRPr lang="en-US" sz="1600" kern="1200"/>
        </a:p>
      </dsp:txBody>
      <dsp:txXfrm>
        <a:off x="1715776" y="1391952"/>
        <a:ext cx="1985810" cy="1191486"/>
      </dsp:txXfrm>
    </dsp:sp>
    <dsp:sp modelId="{A29AFE27-B329-904E-BF9F-4CE9A90CF276}">
      <dsp:nvSpPr>
        <dsp:cNvPr id="0" name=""/>
        <dsp:cNvSpPr/>
      </dsp:nvSpPr>
      <dsp:spPr>
        <a:xfrm>
          <a:off x="3900168" y="1391952"/>
          <a:ext cx="1985810" cy="1191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i="0" kern="1200"/>
            <a:t>Surveiller et ajuster en fonction des comportements clients.</a:t>
          </a:r>
          <a:endParaRPr lang="en-US" sz="1600" kern="1200"/>
        </a:p>
      </dsp:txBody>
      <dsp:txXfrm>
        <a:off x="3900168" y="1391952"/>
        <a:ext cx="1985810" cy="1191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B4E5-9E32-5A4B-8A76-957B8C9D934F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32D0-B72B-9748-9CEA-3DB8FBDF07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69BDB-4D68-7E49-AFCA-B55E7B7D6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933CFB-5CBD-B34C-8241-964D241B5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2BCCEF-0965-9244-A357-1D1DA7B4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1434-5E80-904B-9D98-FEA2055BB438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8F923C-C233-A842-8E14-66BE68D4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9ED62-3F2A-244B-9D84-F307DE06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9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2169F-F30E-4B4E-B7C7-6F85131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D0E75B-A0E0-ED45-8B39-92AD40A9F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41197-7D5E-A24C-8911-DC576AA7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8CDE-0643-9744-AD4C-19C04084865B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6F8773-BDEB-EE43-9637-7A7F39D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56ABB-C933-E740-B3D4-5530F395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52035A1-EC03-B54E-AD47-D0827CAA7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E35C5A-EEB1-C24C-AD0B-5E4B1BDCE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86A6D1-E9C6-0849-9283-14F51C7A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54A6-3C17-A143-BDCE-BF8C62779F93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C1A277-36C0-864F-AC9D-31499BBB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562F38-8FB0-1143-A499-DA176CED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7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B2D0B-CF0C-F144-A5FF-FC53026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086B8E-DDE8-4347-AA11-6A882C1C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C3C43E-42DF-D543-A78E-F6CD422E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D0E7-5354-B24C-9E0A-254B47D00ABC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304524-EBBD-4F48-B313-3BDBFF39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EA463D-3094-5A4A-879F-F4DF4767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7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928F2-7C28-4145-8CC5-3FF39A2F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072C3B-C86E-7E45-8024-D9C2A7B1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67499A-88AA-1146-B452-E8B38BF9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63E4-12B8-5547-9D4B-6689724593C0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C48CF2-C745-0447-98C3-69C60F66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ABA339-D12E-9645-B4ED-FF07CA50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1F8A0-4549-CD44-A979-AA53160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ED6455-B587-EE44-8AD5-31185AED1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195973-FDEE-2B43-A4DC-0F026794F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C13898-70C1-2340-BDF3-2CC467F4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49FE-24F0-024D-B806-4B0D0102E905}" type="datetime1">
              <a:rPr lang="fr-FR" smtClean="0"/>
              <a:t>03/08/2023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EC5F8E-2FAF-724C-AC54-A5966FD8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F5D8A8-7E81-B44F-9D66-595E97F9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8CDE9-0AFF-9E4A-8F34-AD54BA5C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CA7EF0-D2A0-824D-B3DA-5236D232C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DA2E71-2E21-8643-B203-8C9C16639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DD0714-018B-B34D-B072-275CFDC87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AF7E51-9500-0040-9B69-E3E053537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97F1708-040F-4B4A-8F5E-00D9C9DF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7B6A-F5F9-4D47-B032-E3ACA679496A}" type="datetime1">
              <a:rPr lang="fr-FR" smtClean="0"/>
              <a:t>03/08/2023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8B67E79-D918-7A4A-9B27-518B0AD7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E7D3F5-8D89-FB44-A919-07DB127F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8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3720B-B33A-DC48-91DF-49E244A5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C6E985-07DD-A840-AEB7-016AC1AD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EA87-F89F-334A-8AE6-029D7FB78CC7}" type="datetime1">
              <a:rPr lang="fr-FR" smtClean="0"/>
              <a:t>03/08/2023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DFAA2C-0B0C-B048-84E1-2871E7B5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AED928-9020-504A-8ABF-D804CD4C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8441DA-D996-1843-A567-FA47063D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18392-7BD1-F343-83E1-E9F57B2FD94B}" type="datetime1">
              <a:rPr lang="fr-FR" smtClean="0"/>
              <a:t>03/08/2023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00F25D-3FA1-F641-9F1F-6138A38E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8C594-A9BE-A047-9370-0A384057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7502D-C04C-2E48-8ECA-D3BDC113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14DFE3-9934-2140-922F-EF22CAC6C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A05E18-6AA1-6D47-AEB1-81C640AAC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190736-374F-6344-B479-223A9F87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9063-7D5C-A945-9AE3-0F6FDABCF23E}" type="datetime1">
              <a:rPr lang="fr-FR" smtClean="0"/>
              <a:t>03/08/2023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5E4B89-01EC-0443-960B-B7A2BB9D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23596A-863B-DE4F-9FDA-7AF7EA9C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6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78B5E-3B86-C942-B47D-0F5AE3FD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AA7AD-C698-F542-99B1-1DE4792D8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379BE-0998-B44E-A477-B8700C892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63DD89-B8E5-1A49-94E8-F489E603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7D128-29D2-724A-82B4-239C7DABDF65}" type="datetime1">
              <a:rPr lang="fr-FR" smtClean="0"/>
              <a:t>03/08/2023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B908A7-5853-7745-AC29-BA46A6D1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68361-736A-9F43-961C-CACC4E2F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8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90364-3A58-5F44-8CEB-F69A2B5E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59B9DA-B906-9643-A32C-50B2B428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8213D-918B-BE41-A498-5F868A8E6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DA032-FC91-2A4C-8C2A-96018AE1F21F}" type="datetime1">
              <a:rPr lang="fr-FR" smtClean="0"/>
              <a:t>03/08/2023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A5DA72-4558-3443-9CC4-38EAA9544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691D0-8CA8-1F43-9EC6-51080FD39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D0BCA-459D-A74B-A674-C95568549D7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6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9604D4-3E37-A949-BA4F-94CB66798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897" y="3923818"/>
            <a:ext cx="10640754" cy="775845"/>
          </a:xfrm>
        </p:spPr>
        <p:txBody>
          <a:bodyPr anchor="b">
            <a:noAutofit/>
          </a:bodyPr>
          <a:lstStyle/>
          <a:p>
            <a:r>
              <a:rPr lang="fr-FR" sz="3600" b="1" dirty="0">
                <a:solidFill>
                  <a:schemeClr val="tx2"/>
                </a:solidFill>
                <a:latin typeface="Abadi MT Condensed Extra Bold" panose="020B0306030101010103" pitchFamily="34" charset="77"/>
                <a:ea typeface="Malgun Gothic" panose="020B0503020000020004" pitchFamily="34" charset="-127"/>
                <a:cs typeface="Arimo" panose="020B0604020202020204" pitchFamily="34" charset="0"/>
              </a:rPr>
              <a:t>Segmentez des clients d’un site d’e-commerce</a:t>
            </a:r>
            <a:br>
              <a:rPr lang="fr-FR" sz="3600" b="1" dirty="0">
                <a:solidFill>
                  <a:schemeClr val="tx2"/>
                </a:solidFill>
                <a:latin typeface="Abadi MT Condensed Extra Bold" panose="020B0306030101010103" pitchFamily="34" charset="77"/>
                <a:ea typeface="Malgun Gothic" panose="020B0503020000020004" pitchFamily="34" charset="-127"/>
                <a:cs typeface="Arimo" panose="020B0604020202020204" pitchFamily="34" charset="0"/>
              </a:rPr>
            </a:br>
            <a:r>
              <a:rPr lang="fr-FR" sz="3600" b="1" dirty="0">
                <a:solidFill>
                  <a:schemeClr val="tx2"/>
                </a:solidFill>
                <a:latin typeface="Abadi MT Condensed Extra Bold" panose="020B0306030101010103" pitchFamily="34" charset="77"/>
                <a:ea typeface="Yu Gothic" panose="020B0400000000000000" pitchFamily="34" charset="-128"/>
                <a:cs typeface="Arimo" panose="020B0604020202020204" pitchFamily="34" charset="0"/>
              </a:rPr>
              <a:t>Projet 5</a:t>
            </a:r>
            <a:endParaRPr lang="en-US" sz="3600" b="1" dirty="0">
              <a:solidFill>
                <a:schemeClr val="tx2"/>
              </a:solidFill>
              <a:latin typeface="Abadi MT Condensed Extra Bold" panose="020B0306030101010103" pitchFamily="34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59F5D6-9D4B-A648-88AC-1327E4223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968" y="4926179"/>
            <a:ext cx="9163757" cy="450447"/>
          </a:xfrm>
        </p:spPr>
        <p:txBody>
          <a:bodyPr anchor="ctr">
            <a:normAutofit/>
          </a:bodyPr>
          <a:lstStyle/>
          <a:p>
            <a:r>
              <a:rPr lang="fr-FR" sz="2000" dirty="0">
                <a:solidFill>
                  <a:schemeClr val="tx2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Ismail Can OGUZ |  Parcours Data </a:t>
            </a:r>
            <a:r>
              <a:rPr lang="fr-FR" sz="2000" dirty="0" err="1">
                <a:solidFill>
                  <a:schemeClr val="tx2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Segoe UI" panose="020B0502040204020203" pitchFamily="34" charset="0"/>
              </a:rPr>
              <a:t>Scientist</a:t>
            </a:r>
            <a:endParaRPr lang="fr-FR" sz="2000" dirty="0">
              <a:solidFill>
                <a:schemeClr val="tx2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7174C74-AC53-B345-8605-045F8C85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38" y="320231"/>
            <a:ext cx="5020472" cy="283656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18BB47-6E4D-BA47-85D7-7C9080E7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Rectangle, ligne, diagramme, capture d’écran&#10;&#10;Description générée automatiquement">
            <a:extLst>
              <a:ext uri="{FF2B5EF4-FFF2-40B4-BE49-F238E27FC236}">
                <a16:creationId xmlns:a16="http://schemas.microsoft.com/office/drawing/2014/main" id="{0E5ECE1A-851E-2745-9850-36F60189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55" y="828519"/>
            <a:ext cx="6735709" cy="358676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71A475-97C9-5444-BB3E-F01F52132229}"/>
              </a:ext>
            </a:extLst>
          </p:cNvPr>
          <p:cNvSpPr txBox="1"/>
          <p:nvPr/>
        </p:nvSpPr>
        <p:spPr>
          <a:xfrm>
            <a:off x="267236" y="1624352"/>
            <a:ext cx="33388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Les scores plus élevés ont un pourcentage plus élevé de clients sans commentaire.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Les scores plus bas ont un pourcentage plus faible de clients sans commentaire.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Encourager les commentaires des clients satisfaits pourrait améliorer la réputation et la confiance des futurs acheteurs.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4AD768-9B08-084A-9002-1AA9F7A08287}"/>
              </a:ext>
            </a:extLst>
          </p:cNvPr>
          <p:cNvSpPr txBox="1"/>
          <p:nvPr/>
        </p:nvSpPr>
        <p:spPr>
          <a:xfrm>
            <a:off x="5826618" y="4521378"/>
            <a:ext cx="60981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5 étoiles : 64% clients satisfaits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4 étoiles : 21% haut niveau satisfaction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1 étoile : 13% mécontentement significatif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3 étoiles : 9% - fréquence plus faible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2 étoiles : 3% - fréquence plus faible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Identifier les raisons derrière les scores inférieurs est essentiel pour qu'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Söhne"/>
              </a:rPr>
              <a:t>Olist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 améliore l'expérience client, renforce la satisfaction et favorise la fidélité des clients.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F503767-E5E5-334F-97F4-E3D2EFF0944C}"/>
              </a:ext>
            </a:extLst>
          </p:cNvPr>
          <p:cNvSpPr txBox="1"/>
          <p:nvPr/>
        </p:nvSpPr>
        <p:spPr>
          <a:xfrm>
            <a:off x="99811" y="199206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des Évaluations Clients - </a:t>
            </a:r>
            <a:r>
              <a:rPr lang="fr-FR" sz="28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3BBE7E-3FC7-D541-8266-2D02572B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8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2482DD5-240B-1943-9357-92E4B23FFC7C}"/>
              </a:ext>
            </a:extLst>
          </p:cNvPr>
          <p:cNvSpPr txBox="1"/>
          <p:nvPr/>
        </p:nvSpPr>
        <p:spPr>
          <a:xfrm>
            <a:off x="349168" y="215331"/>
            <a:ext cx="7288004" cy="1816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fr-FR" sz="3200" b="1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Analyse des Segments </a:t>
            </a:r>
          </a:p>
        </p:txBody>
      </p:sp>
      <p:cxnSp>
        <p:nvCxnSpPr>
          <p:cNvPr id="42" name="Straight Connector 40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35">
            <a:extLst>
              <a:ext uri="{FF2B5EF4-FFF2-40B4-BE49-F238E27FC236}">
                <a16:creationId xmlns:a16="http://schemas.microsoft.com/office/drawing/2014/main" id="{03D79C9C-3D91-AA45-9BD9-6F60899E52A9}"/>
              </a:ext>
            </a:extLst>
          </p:cNvPr>
          <p:cNvSpPr txBox="1"/>
          <p:nvPr/>
        </p:nvSpPr>
        <p:spPr>
          <a:xfrm>
            <a:off x="207500" y="1186029"/>
            <a:ext cx="5201627" cy="5356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fr-FR" sz="7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7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Transition de l'AED à l'Analyse RFM: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Regroupement par ID client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Création du score RFM: Récence, Fréquence, Montant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7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Client: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Catégories de clients:   VIP,   Très fidèle,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Potentiellement fidèle,   Nouveaux clients,   Client potentiel,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Risque élevé de </a:t>
            </a:r>
            <a:r>
              <a:rPr lang="fr-FR" sz="7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churn</a:t>
            </a: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  Clients perdus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 avec </a:t>
            </a:r>
            <a:r>
              <a:rPr lang="fr-FR" sz="7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squarify</a:t>
            </a:r>
            <a:endParaRPr lang="fr-FR" sz="7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Graphique </a:t>
            </a:r>
            <a:r>
              <a:rPr lang="fr-FR" sz="7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recency</a:t>
            </a: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versus </a:t>
            </a:r>
            <a:r>
              <a:rPr lang="fr-FR" sz="7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monetary</a:t>
            </a:r>
            <a:endParaRPr lang="fr-FR" sz="7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7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Avantages de l'Analyse RFM: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Décisions basées sur les données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7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l'expérience client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Stratégies marketing personnalisées</a:t>
            </a:r>
          </a:p>
        </p:txBody>
      </p:sp>
      <p:pic>
        <p:nvPicPr>
          <p:cNvPr id="5" name="Image 4" descr="Une image contenant capture d’écran, texte, Caractère coloré&#10;&#10;Description générée automatiquement">
            <a:extLst>
              <a:ext uri="{FF2B5EF4-FFF2-40B4-BE49-F238E27FC236}">
                <a16:creationId xmlns:a16="http://schemas.microsoft.com/office/drawing/2014/main" id="{C7D416E2-7E46-7F41-A506-E6751D8B5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" r="6387" b="2"/>
          <a:stretch/>
        </p:blipFill>
        <p:spPr>
          <a:xfrm>
            <a:off x="5925099" y="215331"/>
            <a:ext cx="6096000" cy="3429001"/>
          </a:xfrm>
          <a:prstGeom prst="rect">
            <a:avLst/>
          </a:prstGeom>
        </p:spPr>
      </p:pic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D4571390-01B8-E84C-BA9F-E6F3EA993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6031606" y="3429000"/>
            <a:ext cx="6096000" cy="342900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F6FDCF-01B0-3944-B3F7-F9250E59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8F54381-D0A8-D648-82AE-EA43B757BAA2}"/>
              </a:ext>
            </a:extLst>
          </p:cNvPr>
          <p:cNvSpPr txBox="1"/>
          <p:nvPr/>
        </p:nvSpPr>
        <p:spPr>
          <a:xfrm>
            <a:off x="60801" y="-363239"/>
            <a:ext cx="7445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fr-FR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RFM et Simulation ML non supervisée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650656-DFA5-3D44-B28D-DD3C9D2C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648" y="757019"/>
            <a:ext cx="8317244" cy="25670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9CF922B-8ECD-1C42-95FE-0535B2D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35" y="3656372"/>
            <a:ext cx="3674839" cy="29933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61818FE-3B5E-9D49-ABC9-6F4B50BC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90" y="3656372"/>
            <a:ext cx="4798302" cy="29933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EE4D00-436F-2042-895B-27E67C127761}"/>
              </a:ext>
            </a:extLst>
          </p:cNvPr>
          <p:cNvSpPr txBox="1"/>
          <p:nvPr/>
        </p:nvSpPr>
        <p:spPr>
          <a:xfrm>
            <a:off x="0" y="1571413"/>
            <a:ext cx="417275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Prétraitement des données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logarithmique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Normalisation avec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endParaRPr lang="fr-FR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K-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Algorithme K-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pour la segmentation des clients.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Sélection du nombre optimal de clusters (k)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Choix du Meilleur k 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Méthodes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Distortion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Silhouette</a:t>
            </a:r>
          </a:p>
          <a:p>
            <a:pPr lvl="1"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fr-FR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Distortion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mesure les distances au carré jusqu'aux centres de clusters.</a:t>
            </a:r>
          </a:p>
          <a:p>
            <a:pPr lvl="1" algn="l"/>
            <a:r>
              <a:rPr lang="fr-FR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 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évalue la proximité des échantillons avec leurs propres clusters et les autres.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F87B2A-5538-BD47-92DE-E7904345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8553DC-4B8A-4E4B-ABE0-25FCBC1E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606" y="1854379"/>
            <a:ext cx="6756400" cy="5003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05AB93-7830-8149-8774-65548347D1ED}"/>
              </a:ext>
            </a:extLst>
          </p:cNvPr>
          <p:cNvSpPr txBox="1"/>
          <p:nvPr/>
        </p:nvSpPr>
        <p:spPr>
          <a:xfrm>
            <a:off x="1039969" y="2165728"/>
            <a:ext cx="3042634" cy="37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0: Clients à risque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74109B-95F1-1446-80BD-0F1E0A98FEB9}"/>
              </a:ext>
            </a:extLst>
          </p:cNvPr>
          <p:cNvSpPr txBox="1"/>
          <p:nvPr/>
        </p:nvSpPr>
        <p:spPr>
          <a:xfrm>
            <a:off x="1039969" y="2994856"/>
            <a:ext cx="360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1: Clients très fidèles 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8EB262-5627-D34F-8D7B-4029793C0766}"/>
              </a:ext>
            </a:extLst>
          </p:cNvPr>
          <p:cNvSpPr txBox="1"/>
          <p:nvPr/>
        </p:nvSpPr>
        <p:spPr>
          <a:xfrm>
            <a:off x="1039969" y="3852548"/>
            <a:ext cx="476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2: Clients réguliers à petit budget 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8F33478-7F97-8E41-987F-EBEFA1A1BC94}"/>
              </a:ext>
            </a:extLst>
          </p:cNvPr>
          <p:cNvSpPr txBox="1"/>
          <p:nvPr/>
        </p:nvSpPr>
        <p:spPr>
          <a:xfrm>
            <a:off x="1039969" y="4710240"/>
            <a:ext cx="3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3: Clients potentiels 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5D62320-1802-0740-8E7A-BCA8DF080EDF}"/>
              </a:ext>
            </a:extLst>
          </p:cNvPr>
          <p:cNvSpPr txBox="1"/>
          <p:nvPr/>
        </p:nvSpPr>
        <p:spPr>
          <a:xfrm>
            <a:off x="1039969" y="5567932"/>
            <a:ext cx="3222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Cluster 4: Nouveaux clients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10F5A7-B041-8041-B011-00658A809494}"/>
              </a:ext>
            </a:extLst>
          </p:cNvPr>
          <p:cNvSpPr txBox="1"/>
          <p:nvPr/>
        </p:nvSpPr>
        <p:spPr>
          <a:xfrm>
            <a:off x="178693" y="96947"/>
            <a:ext cx="8941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 Segmentation Clientèle par RFM et K-</a:t>
            </a:r>
            <a:r>
              <a:rPr lang="fr-FR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907B4B0B-2299-5E4E-BB23-EFB520F4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7CDAEC-23B6-6E43-9104-5878291B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00" y="1316135"/>
            <a:ext cx="4824838" cy="32360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CBDF21-999A-144F-80C0-0BB56287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3" y="1316135"/>
            <a:ext cx="4104401" cy="32014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8ECA57A-B87C-644B-8C7B-1E4F57B4F1EE}"/>
              </a:ext>
            </a:extLst>
          </p:cNvPr>
          <p:cNvSpPr txBox="1"/>
          <p:nvPr/>
        </p:nvSpPr>
        <p:spPr>
          <a:xfrm>
            <a:off x="2526942" y="77076"/>
            <a:ext cx="6803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des clients basée sur les scores RFM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60D87F5-A845-D949-B3EA-66D11C4453B8}"/>
              </a:ext>
            </a:extLst>
          </p:cNvPr>
          <p:cNvSpPr txBox="1"/>
          <p:nvPr/>
        </p:nvSpPr>
        <p:spPr>
          <a:xfrm>
            <a:off x="844303" y="669804"/>
            <a:ext cx="3600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Récence vs. Monétaire avec des couleurs pour les clusters.</a:t>
            </a:r>
          </a:p>
          <a:p>
            <a:pPr algn="ctr"/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4ACCF4-CE6C-D34E-8B9D-5E2AD2FC5565}"/>
              </a:ext>
            </a:extLst>
          </p:cNvPr>
          <p:cNvSpPr txBox="1"/>
          <p:nvPr/>
        </p:nvSpPr>
        <p:spPr>
          <a:xfrm>
            <a:off x="6402500" y="669804"/>
            <a:ext cx="3600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Récence vs. Monétaire</a:t>
            </a:r>
            <a:r>
              <a:rPr lang="fr-FR" b="0" i="0" dirty="0">
                <a:effectLst/>
                <a:latin typeface="Söhne"/>
              </a:rPr>
              <a:t> transformé </a:t>
            </a:r>
            <a:r>
              <a:rPr lang="fr-FR" dirty="0">
                <a:latin typeface="Söhne"/>
              </a:rPr>
              <a:t>avec</a:t>
            </a:r>
            <a:r>
              <a:rPr lang="fr-FR" b="0" i="0" dirty="0">
                <a:effectLst/>
                <a:latin typeface="Söhne"/>
              </a:rPr>
              <a:t> </a:t>
            </a:r>
            <a:r>
              <a:rPr lang="fr-FR" b="0" i="0" dirty="0" err="1">
                <a:effectLst/>
                <a:latin typeface="Söhne"/>
              </a:rPr>
              <a:t>Centroïdes</a:t>
            </a:r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CF91DC7-3FF0-0B47-9417-32BA4507F4FE}"/>
              </a:ext>
            </a:extLst>
          </p:cNvPr>
          <p:cNvSpPr txBox="1"/>
          <p:nvPr/>
        </p:nvSpPr>
        <p:spPr>
          <a:xfrm>
            <a:off x="2879501" y="4552164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öhne"/>
              </a:rPr>
              <a:t>Recommandations pour les stratégies marketing :</a:t>
            </a:r>
          </a:p>
          <a:p>
            <a:pPr algn="l"/>
            <a:br>
              <a:rPr lang="fr-FR" b="1" i="0" dirty="0">
                <a:effectLst/>
                <a:latin typeface="Söhne"/>
              </a:rPr>
            </a:br>
            <a:endParaRPr lang="fr-FR" b="1" i="0" dirty="0">
              <a:effectLst/>
              <a:latin typeface="Söhne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D2D9800-52D2-884C-8397-15657E3C4AD1}"/>
              </a:ext>
            </a:extLst>
          </p:cNvPr>
          <p:cNvSpPr txBox="1"/>
          <p:nvPr/>
        </p:nvSpPr>
        <p:spPr>
          <a:xfrm>
            <a:off x="2690255" y="5013829"/>
            <a:ext cx="85370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0 : Réduire 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churn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rétention clients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1 : Fidélisation, promotions personnalisées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2 : Augmenter dépenses, produits adaptés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3 : Campagnes marketing ciblées, conversion en clients réguliers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4 : Offres de bienvenue attrayantes, encourager achats répétés</a:t>
            </a: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793C29CA-C2F9-0441-9D61-DA34B164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3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ACFB9FB-0D0B-A54F-B26E-01087C9E0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6" b="1"/>
          <a:stretch/>
        </p:blipFill>
        <p:spPr>
          <a:xfrm>
            <a:off x="4069724" y="1355598"/>
            <a:ext cx="7979259" cy="41468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9D1BEE-7AF1-D844-B7C5-61B543DA4A69}"/>
              </a:ext>
            </a:extLst>
          </p:cNvPr>
          <p:cNvSpPr txBox="1"/>
          <p:nvPr/>
        </p:nvSpPr>
        <p:spPr>
          <a:xfrm>
            <a:off x="143017" y="1859339"/>
            <a:ext cx="44206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Apprentissage non supervisé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basé sur la densité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Aucun nombre de clusters </a:t>
            </a:r>
            <a:r>
              <a:rPr lang="fr-FR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pré-défini</a:t>
            </a: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Détection de structures complexes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Adapté aux données non linéaires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des points isolés comme bruit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4A9C7F-FC0E-E348-9DB3-8A991FBD55A8}"/>
              </a:ext>
            </a:extLst>
          </p:cNvPr>
          <p:cNvSpPr txBox="1"/>
          <p:nvPr/>
        </p:nvSpPr>
        <p:spPr>
          <a:xfrm>
            <a:off x="143017" y="193183"/>
            <a:ext cx="1065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Söhne"/>
              </a:rPr>
              <a:t>Analyse de </a:t>
            </a:r>
            <a:r>
              <a:rPr lang="fr-FR" sz="2800" b="1" i="0" dirty="0" err="1">
                <a:effectLst/>
                <a:latin typeface="Söhne"/>
              </a:rPr>
              <a:t>Clustering</a:t>
            </a:r>
            <a:r>
              <a:rPr lang="fr-FR" sz="2800" b="1" i="0" dirty="0">
                <a:effectLst/>
                <a:latin typeface="Söhne"/>
              </a:rPr>
              <a:t> avec DBSCAN pour la Segmentation Client</a:t>
            </a:r>
            <a:endParaRPr lang="en-US" sz="2800" b="1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65CDBC-ACDC-6946-9C2A-64496363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DDB03E8-9DC8-F54B-95A9-B1472368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05" y="689557"/>
            <a:ext cx="6768295" cy="5893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C3A01E3-DCA6-BD4D-AF42-E8CA857A2A5A}"/>
              </a:ext>
            </a:extLst>
          </p:cNvPr>
          <p:cNvSpPr txBox="1"/>
          <p:nvPr/>
        </p:nvSpPr>
        <p:spPr>
          <a:xfrm>
            <a:off x="99810" y="43226"/>
            <a:ext cx="120921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des Clients </a:t>
            </a:r>
            <a:r>
              <a:rPr lang="fr-FR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avec Classification Ascendante Hiérarchique et Analyse Dendrogramme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482072-0520-5749-A858-957ECDCA20BA}"/>
              </a:ext>
            </a:extLst>
          </p:cNvPr>
          <p:cNvSpPr txBox="1"/>
          <p:nvPr/>
        </p:nvSpPr>
        <p:spPr>
          <a:xfrm>
            <a:off x="99810" y="1889325"/>
            <a:ext cx="55153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CAH : Regroupement clients par similarité RFM. </a:t>
            </a:r>
          </a:p>
          <a:p>
            <a:endParaRPr lang="fr-FR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Formation progressive de clusters : Fusion de clusters similaires.</a:t>
            </a:r>
          </a:p>
          <a:p>
            <a:pPr marL="342900" indent="-342900">
              <a:buFont typeface="Wingdings" pitchFamily="2" charset="2"/>
              <a:buChar char="Ø"/>
            </a:pPr>
            <a:endParaRPr lang="fr-FR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Hiérarchie de clusters : Structure homogène et hétérogène. </a:t>
            </a:r>
          </a:p>
          <a:p>
            <a:pPr marL="342900" indent="-342900">
              <a:buFont typeface="Wingdings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dendrogramme : Visualisation des regroupements. </a:t>
            </a:r>
          </a:p>
          <a:p>
            <a:pPr marL="342900" indent="-342900">
              <a:buFont typeface="Wingdings" pitchFamily="2" charset="2"/>
              <a:buChar char="Ø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 approfondie : Relations entre segments.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D2197-EFDD-074C-90EB-8E5BD28C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853DE1-C4A9-2247-A1FA-9A4A8B16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1" y="1522302"/>
            <a:ext cx="8153884" cy="36936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C5B9BA-DC39-8740-B3F0-EE93BAEEE6FA}"/>
              </a:ext>
            </a:extLst>
          </p:cNvPr>
          <p:cNvSpPr txBox="1"/>
          <p:nvPr/>
        </p:nvSpPr>
        <p:spPr>
          <a:xfrm>
            <a:off x="332946" y="2044777"/>
            <a:ext cx="306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0 : Clients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Satisfaits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EFEDE4-1E5A-4348-90C8-4B85F9AB4077}"/>
              </a:ext>
            </a:extLst>
          </p:cNvPr>
          <p:cNvSpPr txBox="1"/>
          <p:nvPr/>
        </p:nvSpPr>
        <p:spPr>
          <a:xfrm>
            <a:off x="332946" y="2661746"/>
            <a:ext cx="4160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1 : Gros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Dépensiers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Insatisfaits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6EF5EA-4623-5047-9EBE-F23C79E91727}"/>
              </a:ext>
            </a:extLst>
          </p:cNvPr>
          <p:cNvSpPr txBox="1"/>
          <p:nvPr/>
        </p:nvSpPr>
        <p:spPr>
          <a:xfrm>
            <a:off x="332946" y="3330917"/>
            <a:ext cx="3961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2 : Clients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Récents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Satisfaits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9682A2-97C0-624C-916D-B0848705E3F6}"/>
              </a:ext>
            </a:extLst>
          </p:cNvPr>
          <p:cNvSpPr txBox="1"/>
          <p:nvPr/>
        </p:nvSpPr>
        <p:spPr>
          <a:xfrm>
            <a:off x="332946" y="3906571"/>
            <a:ext cx="3648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3 : Clients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Actifs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Satisfaits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8AD5CD-2EC2-5041-AFE1-4ED48E50C086}"/>
              </a:ext>
            </a:extLst>
          </p:cNvPr>
          <p:cNvSpPr txBox="1"/>
          <p:nvPr/>
        </p:nvSpPr>
        <p:spPr>
          <a:xfrm>
            <a:off x="332946" y="4495363"/>
            <a:ext cx="421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4 : Clients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Inactifs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Mécontents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6E35FE-0725-404C-A2ED-E46631C16288}"/>
              </a:ext>
            </a:extLst>
          </p:cNvPr>
          <p:cNvSpPr txBox="1"/>
          <p:nvPr/>
        </p:nvSpPr>
        <p:spPr>
          <a:xfrm>
            <a:off x="332946" y="272734"/>
            <a:ext cx="11129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de Clients d'</a:t>
            </a:r>
            <a:r>
              <a:rPr lang="fr-FR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fr-F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selon leur Satisfaction et Comportement d'Achat</a:t>
            </a:r>
          </a:p>
          <a:p>
            <a:b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65DC693A-286A-014C-B696-9B65B352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4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4996625B-6B9E-DF40-88E2-7918DA58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960"/>
            <a:ext cx="4314423" cy="322403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F08423F-728F-6349-B57A-CE13BA932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375"/>
            <a:ext cx="5962918" cy="243148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A800F35-463E-114F-90EB-34D80E6822F0}"/>
              </a:ext>
            </a:extLst>
          </p:cNvPr>
          <p:cNvSpPr txBox="1"/>
          <p:nvPr/>
        </p:nvSpPr>
        <p:spPr>
          <a:xfrm>
            <a:off x="5962918" y="3671505"/>
            <a:ext cx="5117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öhne"/>
              </a:rPr>
              <a:t>Cluster 0 : Clients Satisfaits</a:t>
            </a:r>
            <a:endParaRPr lang="fr-F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Fidélisation : Programmes de récompenses</a:t>
            </a:r>
          </a:p>
          <a:p>
            <a:pPr algn="l"/>
            <a:r>
              <a:rPr lang="fr-FR" b="1" i="0" dirty="0">
                <a:effectLst/>
                <a:latin typeface="Söhne"/>
              </a:rPr>
              <a:t>Cluster 1 : Gros Dépensiers Insatisfaits</a:t>
            </a:r>
            <a:endParaRPr lang="fr-F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Satisfaction : Enquêtes satisfaction</a:t>
            </a:r>
          </a:p>
          <a:p>
            <a:pPr algn="l"/>
            <a:r>
              <a:rPr lang="fr-FR" b="1" i="0" dirty="0">
                <a:effectLst/>
                <a:latin typeface="Söhne"/>
              </a:rPr>
              <a:t>Cluster 2 : Clients Récents Satisfaits</a:t>
            </a:r>
            <a:endParaRPr lang="fr-F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Engagement : Newsletters, offres spéciales</a:t>
            </a:r>
          </a:p>
          <a:p>
            <a:pPr algn="l"/>
            <a:r>
              <a:rPr lang="fr-FR" b="1" i="0" dirty="0">
                <a:effectLst/>
                <a:latin typeface="Söhne"/>
              </a:rPr>
              <a:t>Cluster 3 : Clients Actifs Satisfaits</a:t>
            </a:r>
            <a:endParaRPr lang="fr-F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Valoriser la fidélité : Avantages exclusifs</a:t>
            </a:r>
          </a:p>
          <a:p>
            <a:pPr algn="l"/>
            <a:r>
              <a:rPr lang="fr-FR" b="1" i="0" dirty="0">
                <a:effectLst/>
                <a:latin typeface="Söhne"/>
              </a:rPr>
              <a:t>Cluster 4 : Clients Inactifs Mécontents</a:t>
            </a:r>
            <a:endParaRPr lang="fr-F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Relancer la communication : E-mails personnalisés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AFED4B-B547-E649-9990-8F07414486D4}"/>
              </a:ext>
            </a:extLst>
          </p:cNvPr>
          <p:cNvSpPr txBox="1"/>
          <p:nvPr/>
        </p:nvSpPr>
        <p:spPr>
          <a:xfrm>
            <a:off x="146308" y="144144"/>
            <a:ext cx="10440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 Segmentation de Clients avec Recommandations Marketing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6697355-773B-4443-ACEE-29C634696398}"/>
              </a:ext>
            </a:extLst>
          </p:cNvPr>
          <p:cNvSpPr txBox="1"/>
          <p:nvPr/>
        </p:nvSpPr>
        <p:spPr>
          <a:xfrm>
            <a:off x="146308" y="3154436"/>
            <a:ext cx="3828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öhne"/>
              </a:rPr>
              <a:t>Plot T-SNE 2D avec les clusters colorés.</a:t>
            </a:r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1410182-0BC4-AB46-BAEA-0BDE39CA5346}"/>
              </a:ext>
            </a:extLst>
          </p:cNvPr>
          <p:cNvSpPr txBox="1"/>
          <p:nvPr/>
        </p:nvSpPr>
        <p:spPr>
          <a:xfrm>
            <a:off x="6223358" y="1289195"/>
            <a:ext cx="4407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effectLst/>
                <a:latin typeface="Söhne"/>
              </a:rPr>
              <a:t>Silhouette </a:t>
            </a:r>
            <a:r>
              <a:rPr lang="fr-FR" b="0" i="0" dirty="0" err="1">
                <a:effectLst/>
                <a:latin typeface="Söhne"/>
              </a:rPr>
              <a:t>Visualizer</a:t>
            </a:r>
            <a:r>
              <a:rPr lang="fr-FR" b="0" i="0" dirty="0">
                <a:effectLst/>
                <a:latin typeface="Söhne"/>
              </a:rPr>
              <a:t> et </a:t>
            </a:r>
            <a:r>
              <a:rPr lang="fr-FR" b="0" i="0" dirty="0" err="1">
                <a:effectLst/>
                <a:latin typeface="Söhne"/>
              </a:rPr>
              <a:t>Intercluster</a:t>
            </a:r>
            <a:r>
              <a:rPr lang="fr-FR" b="0" i="0" dirty="0">
                <a:effectLst/>
                <a:latin typeface="Söhne"/>
              </a:rPr>
              <a:t> Distance pour évaluer la qualité de la segmentation.</a:t>
            </a:r>
          </a:p>
          <a:p>
            <a:pPr algn="ctr"/>
            <a:br>
              <a:rPr lang="fr-FR" dirty="0"/>
            </a:br>
            <a:endParaRPr lang="en-US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C50A87A-4E12-5F48-B94B-2317E32F8D45}"/>
              </a:ext>
            </a:extLst>
          </p:cNvPr>
          <p:cNvSpPr txBox="1"/>
          <p:nvPr/>
        </p:nvSpPr>
        <p:spPr>
          <a:xfrm>
            <a:off x="5717148" y="3213742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effectLst/>
                <a:latin typeface="Söhne"/>
              </a:rPr>
              <a:t>Recommandations Marketing pour chaque Cluster :</a:t>
            </a:r>
            <a:endParaRPr lang="en-US" dirty="0"/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02B75F86-1001-F341-9FFA-2895B971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12D22F-8D1D-7F43-9049-64717EF1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15" y="570337"/>
            <a:ext cx="9043418" cy="48158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379BEC-F330-5F49-9E10-E64491A9701D}"/>
              </a:ext>
            </a:extLst>
          </p:cNvPr>
          <p:cNvSpPr txBox="1"/>
          <p:nvPr/>
        </p:nvSpPr>
        <p:spPr>
          <a:xfrm>
            <a:off x="1529365" y="207300"/>
            <a:ext cx="9456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Maintenance de Segmentation Clients : Stabilité du Modèle K-</a:t>
            </a:r>
            <a:r>
              <a:rPr lang="fr-FR" sz="2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CC70BD-2EFF-4D4E-9AD4-CFCA8C159DE3}"/>
              </a:ext>
            </a:extLst>
          </p:cNvPr>
          <p:cNvSpPr txBox="1"/>
          <p:nvPr/>
        </p:nvSpPr>
        <p:spPr>
          <a:xfrm>
            <a:off x="125567" y="1874094"/>
            <a:ext cx="32100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Évaluer la Cohérence et la Stabilité des Clusters au Fil du Temps</a:t>
            </a:r>
          </a:p>
          <a:p>
            <a:pPr algn="l"/>
            <a:endParaRPr lang="fr-FR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 l'Indice d'Ajustement de Rand (ARI)</a:t>
            </a:r>
          </a:p>
          <a:p>
            <a:pPr algn="l"/>
            <a:endParaRPr lang="fr-FR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Améliorer l'efficacité du Modèle K-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pour l'Évolution des Comportements Clients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41707B-F292-E446-9046-8D34FED0D8B5}"/>
              </a:ext>
            </a:extLst>
          </p:cNvPr>
          <p:cNvSpPr txBox="1"/>
          <p:nvPr/>
        </p:nvSpPr>
        <p:spPr>
          <a:xfrm>
            <a:off x="4681470" y="5401792"/>
            <a:ext cx="609814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 Diminue Progressivement au Fil des Mois</a:t>
            </a:r>
          </a:p>
          <a:p>
            <a:pPr algn="ctr"/>
            <a:endParaRPr lang="fr-FR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fr-FR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Adaptations Nécessaires Après 8 Mois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ADFE127-A22F-4C4E-9104-AAC85A74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3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B51587A3-F4B8-F94B-B465-2AFECEDA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51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Objective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71F7B108-95A2-A247-9D77-80214E6E5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89259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927AD6E-3893-204F-9413-CFE3469F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3CD2291-2FF3-F645-B624-802805E37857}"/>
              </a:ext>
            </a:extLst>
          </p:cNvPr>
          <p:cNvSpPr txBox="1"/>
          <p:nvPr/>
        </p:nvSpPr>
        <p:spPr>
          <a:xfrm>
            <a:off x="215721" y="153249"/>
            <a:ext cx="106540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30708B-6194-164F-838C-02F83DD6FFDE}"/>
              </a:ext>
            </a:extLst>
          </p:cNvPr>
          <p:cNvSpPr txBox="1"/>
          <p:nvPr/>
        </p:nvSpPr>
        <p:spPr>
          <a:xfrm>
            <a:off x="215721" y="3167390"/>
            <a:ext cx="6098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Perspectives </a:t>
            </a:r>
            <a:endParaRPr lang="en-US" sz="2800" dirty="0"/>
          </a:p>
        </p:txBody>
      </p:sp>
      <p:graphicFrame>
        <p:nvGraphicFramePr>
          <p:cNvPr id="11" name="ZoneTexte 4">
            <a:extLst>
              <a:ext uri="{FF2B5EF4-FFF2-40B4-BE49-F238E27FC236}">
                <a16:creationId xmlns:a16="http://schemas.microsoft.com/office/drawing/2014/main" id="{1D6BC1D0-DCE5-27E9-24C5-934BDE785D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005016"/>
              </p:ext>
            </p:extLst>
          </p:nvPr>
        </p:nvGraphicFramePr>
        <p:xfrm>
          <a:off x="215721" y="875930"/>
          <a:ext cx="11665308" cy="269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0BEF9419-C701-AF42-B4AB-F8B201E36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900" y="4093505"/>
            <a:ext cx="4610100" cy="2501900"/>
          </a:xfrm>
          <a:prstGeom prst="rect">
            <a:avLst/>
          </a:prstGeom>
        </p:spPr>
      </p:pic>
      <p:graphicFrame>
        <p:nvGraphicFramePr>
          <p:cNvPr id="16" name="ZoneTexte 6">
            <a:extLst>
              <a:ext uri="{FF2B5EF4-FFF2-40B4-BE49-F238E27FC236}">
                <a16:creationId xmlns:a16="http://schemas.microsoft.com/office/drawing/2014/main" id="{00BF80AA-938A-3CE5-C0A9-7942E76C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517746"/>
              </p:ext>
            </p:extLst>
          </p:nvPr>
        </p:nvGraphicFramePr>
        <p:xfrm>
          <a:off x="215721" y="4119428"/>
          <a:ext cx="7601755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52556C2-B084-E34C-A155-821A219D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2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A78D7D-7F75-904F-B568-852B3657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343" y="720924"/>
            <a:ext cx="4854263" cy="879319"/>
          </a:xfrm>
        </p:spPr>
        <p:txBody>
          <a:bodyPr>
            <a:noAutofit/>
          </a:bodyPr>
          <a:lstStyle/>
          <a:p>
            <a:r>
              <a:rPr lang="fr-FR" b="1" i="0" dirty="0">
                <a:effectLst/>
                <a:latin typeface="Söhne"/>
              </a:rPr>
              <a:t>Table des matières</a:t>
            </a:r>
            <a:endParaRPr lang="fr-FR" dirty="0"/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E858D874-45BE-8644-A943-A320243FE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889614"/>
              </p:ext>
            </p:extLst>
          </p:nvPr>
        </p:nvGraphicFramePr>
        <p:xfrm>
          <a:off x="838200" y="1825624"/>
          <a:ext cx="10515600" cy="480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8F4DA8-8022-4642-8983-D3BC660F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Une image contenant Police, Graphique, graphisme, conception&#10;&#10;Description générée automatiquement">
            <a:extLst>
              <a:ext uri="{FF2B5EF4-FFF2-40B4-BE49-F238E27FC236}">
                <a16:creationId xmlns:a16="http://schemas.microsoft.com/office/drawing/2014/main" id="{CEF7E0AD-0B39-ED47-98CA-15A7B7B0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r="40109"/>
          <a:stretch/>
        </p:blipFill>
        <p:spPr bwMode="auto">
          <a:xfrm>
            <a:off x="2380688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EF7921B-E803-3741-99B1-BFFCC7646426}"/>
              </a:ext>
            </a:extLst>
          </p:cNvPr>
          <p:cNvSpPr txBox="1"/>
          <p:nvPr/>
        </p:nvSpPr>
        <p:spPr>
          <a:xfrm>
            <a:off x="141670" y="1215326"/>
            <a:ext cx="4945485" cy="3794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Plateforme d'e-commerce brésilienne créée en 2016.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Objectif du Projet : Segmenter les clients d'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pour optimiser les campagnes de communication.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Base de données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anonymisée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téléchargeable depuis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Plus de 96 000 clients uniques, 98 666 commandes distinctes, 112 650 produits vendus.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des Données Textuelles, Chiffrées, Catégorielles et Géographiques.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Découverte des Caractéristiques Clés des Clients.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CD900F-1043-A948-8F3E-15C20B39B1B6}"/>
              </a:ext>
            </a:extLst>
          </p:cNvPr>
          <p:cNvSpPr txBox="1"/>
          <p:nvPr/>
        </p:nvSpPr>
        <p:spPr>
          <a:xfrm>
            <a:off x="5454107" y="1091591"/>
            <a:ext cx="6175418" cy="91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Tables Utilisées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olist_customers,olist_orders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olist_order_items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olist_products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olist_order_reviews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product_category_name_translation</a:t>
            </a:r>
            <a:r>
              <a:rPr lang="fr-F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E7CCB82-7EBD-6449-9A01-23590789C933}"/>
              </a:ext>
            </a:extLst>
          </p:cNvPr>
          <p:cNvSpPr txBox="1"/>
          <p:nvPr/>
        </p:nvSpPr>
        <p:spPr>
          <a:xfrm>
            <a:off x="358462" y="188463"/>
            <a:ext cx="114750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fr-FR" sz="3600" b="1" i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Exploration des Données et Préparation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78BD74-6CDA-CE49-AAF7-B5707332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756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4B5230-D5C0-B34A-A387-E8BC6975E07D}"/>
              </a:ext>
            </a:extLst>
          </p:cNvPr>
          <p:cNvSpPr txBox="1"/>
          <p:nvPr/>
        </p:nvSpPr>
        <p:spPr>
          <a:xfrm>
            <a:off x="193183" y="175317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Fichiers de données interconnectés :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order_items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order_payments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order_reviews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Informations sur clients, commandes, vendeurs, produits, paiements, évaluations et géolocalisation.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Analyses approfondies, comportement des clients dans le système </a:t>
            </a:r>
            <a:r>
              <a:rPr lang="fr-FR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fr-FR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D4C138-3D0C-0C49-A8A7-B12345DE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84" y="1319178"/>
            <a:ext cx="8378633" cy="50481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578E538-1780-054D-AF88-D10E43F6C80E}"/>
              </a:ext>
            </a:extLst>
          </p:cNvPr>
          <p:cNvSpPr txBox="1"/>
          <p:nvPr/>
        </p:nvSpPr>
        <p:spPr>
          <a:xfrm>
            <a:off x="358462" y="242547"/>
            <a:ext cx="420065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lang="fr-FR" sz="2400" b="1" i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Exploration des Données et Préparation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EB5D28-63F1-E747-98BF-A5066B3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6565640-01BF-B049-837D-16911DFD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963" y="-429"/>
            <a:ext cx="8573037" cy="685843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E8A3DE-35DB-2049-A06A-1F939EDED5F5}"/>
              </a:ext>
            </a:extLst>
          </p:cNvPr>
          <p:cNvSpPr txBox="1"/>
          <p:nvPr/>
        </p:nvSpPr>
        <p:spPr>
          <a:xfrm>
            <a:off x="0" y="1225689"/>
            <a:ext cx="44206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Diagramme circulaire : Répartition des clients par État au Brésil.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États clés : São Paulo (SP), Rio de Janeiro (RJ), Minas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Gerais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(MG), Rio Grande do Sul (RS) et Paraná (PR).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São Paulo : 42% des clients.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Rio de Janeiro : 13% des clients.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Minas </a:t>
            </a:r>
            <a:r>
              <a:rPr lang="fr-FR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Gerais</a:t>
            </a: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11,7% des clients.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Rio Grande do Sul : 5,5% des clients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Paraná : 5,07% des clients.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Stratégies de communication et marketing : cibler ces États pour maximiser l'efficacité des campagnes.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1037AF-6672-F24A-A39A-BBA09A61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9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2723399-5911-AE43-B545-5E18BBF0E823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b="0" i="0">
                <a:effectLst/>
                <a:latin typeface="+mj-lt"/>
                <a:ea typeface="+mj-ea"/>
                <a:cs typeface="+mj-cs"/>
              </a:rPr>
              <a:t>Analyse catégories produits </a:t>
            </a:r>
            <a:endParaRPr lang="fr-FR" sz="3200">
              <a:latin typeface="+mj-lt"/>
              <a:ea typeface="+mj-ea"/>
              <a:cs typeface="+mj-cs"/>
            </a:endParaRPr>
          </a:p>
        </p:txBody>
      </p:sp>
      <p:pic>
        <p:nvPicPr>
          <p:cNvPr id="2" name="Image 1" descr="Une image contenant texte, capture d’écran, Police, Tracé&#10;&#10;Description générée automatiquement">
            <a:extLst>
              <a:ext uri="{FF2B5EF4-FFF2-40B4-BE49-F238E27FC236}">
                <a16:creationId xmlns:a16="http://schemas.microsoft.com/office/drawing/2014/main" id="{63E44570-8E21-9C48-9AF0-F1FAEC626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0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E199056-7DF3-904E-B3CF-193BE1E33899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900" dirty="0"/>
              <a:t>C</a:t>
            </a:r>
            <a:r>
              <a:rPr lang="fr-FR" sz="1900" b="0" i="0" dirty="0">
                <a:effectLst/>
              </a:rPr>
              <a:t>atégorie associée</a:t>
            </a:r>
            <a:endParaRPr lang="fr-FR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9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900" dirty="0"/>
              <a:t>P</a:t>
            </a:r>
            <a:r>
              <a:rPr lang="fr-FR" sz="1900" b="0" i="0" dirty="0">
                <a:effectLst/>
              </a:rPr>
              <a:t>rincipales catégories : Loisirs, Maison, Électronique, Beauté, Articles ménagers, Mode, Bureau, Bébé, Jardin &amp; Extérieur.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900" b="0" i="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900" b="0" i="0" dirty="0">
                <a:effectLst/>
              </a:rPr>
              <a:t> Informations clés pour stratégies marketing et expérience client sur </a:t>
            </a:r>
            <a:r>
              <a:rPr lang="fr-FR" sz="1900" b="0" i="0" dirty="0" err="1">
                <a:effectLst/>
              </a:rPr>
              <a:t>Olist</a:t>
            </a:r>
            <a:r>
              <a:rPr lang="fr-FR" sz="1900" b="0" i="0" dirty="0">
                <a:effectLst/>
              </a:rPr>
              <a:t>.</a:t>
            </a:r>
            <a:endParaRPr lang="fr-FR" sz="190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B76C1A-66EA-2443-9219-786CF704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6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 1" descr="Une image contenant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269B5B47-DCD7-8E43-B5F8-7B11720D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5" b="-1"/>
          <a:stretch/>
        </p:blipFill>
        <p:spPr>
          <a:xfrm>
            <a:off x="5773447" y="3336784"/>
            <a:ext cx="6261100" cy="35212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49B7D3-8320-CE40-AF69-09DBCB33EC0F}"/>
              </a:ext>
            </a:extLst>
          </p:cNvPr>
          <p:cNvSpPr txBox="1"/>
          <p:nvPr/>
        </p:nvSpPr>
        <p:spPr>
          <a:xfrm>
            <a:off x="99810" y="2182622"/>
            <a:ext cx="40729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Tendance d'achat au fil des années et mois.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Augmentation depuis 2016 jusqu'en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Stabilité en 2018, fluctuations mensuelles.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18AF40-C499-D14C-B185-D4F6A7C92EFD}"/>
              </a:ext>
            </a:extLst>
          </p:cNvPr>
          <p:cNvSpPr txBox="1"/>
          <p:nvPr/>
        </p:nvSpPr>
        <p:spPr>
          <a:xfrm>
            <a:off x="99810" y="4889533"/>
            <a:ext cx="35577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Forte demande il y a 275 jours. Possibilité de promotions spéciales, Black Friday. </a:t>
            </a:r>
          </a:p>
          <a:p>
            <a:endParaRPr lang="fr-FR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443B43-EEFF-3C4A-9E33-4F69A880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412" y="9384"/>
            <a:ext cx="6261100" cy="3327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F290300-F03A-4847-988A-3794A0893582}"/>
              </a:ext>
            </a:extLst>
          </p:cNvPr>
          <p:cNvSpPr txBox="1"/>
          <p:nvPr/>
        </p:nvSpPr>
        <p:spPr>
          <a:xfrm>
            <a:off x="99810" y="169997"/>
            <a:ext cx="599619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 l'historique des commandes et des dates de commande sur </a:t>
            </a:r>
            <a:r>
              <a:rPr lang="fr-FR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r>
              <a:rPr lang="fr-FR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fr-FR" dirty="0"/>
            </a:b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3657415-3188-FC4D-90EA-3078D0CA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8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025279-C3F9-874B-B81D-D5F8C2BA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0" y="271277"/>
            <a:ext cx="5445412" cy="40840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B82EC7-A176-644A-BFE0-1B6CBF7E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" y="2975403"/>
            <a:ext cx="6647320" cy="35326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0BCEC3-9211-2C43-932F-5C25FC7D40D6}"/>
              </a:ext>
            </a:extLst>
          </p:cNvPr>
          <p:cNvSpPr txBox="1"/>
          <p:nvPr/>
        </p:nvSpPr>
        <p:spPr>
          <a:xfrm>
            <a:off x="-143792" y="2313306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Carte crédit préférée (76,795)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74151"/>
                </a:solidFill>
                <a:effectLst/>
                <a:latin typeface="Söhne"/>
              </a:rPr>
              <a:t>Boleto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 &amp; Voucher populaires (19,784 &amp; 5,775)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65F5FC-73FD-F141-BD9A-60C0ACD56584}"/>
              </a:ext>
            </a:extLst>
          </p:cNvPr>
          <p:cNvSpPr txBox="1"/>
          <p:nvPr/>
        </p:nvSpPr>
        <p:spPr>
          <a:xfrm>
            <a:off x="6657124" y="4084058"/>
            <a:ext cx="5496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Tendance: Préférence montants ronds </a:t>
            </a:r>
          </a:p>
          <a:p>
            <a:pPr algn="l"/>
            <a:r>
              <a:rPr lang="fr-FR" dirty="0">
                <a:solidFill>
                  <a:srgbClr val="374151"/>
                </a:solidFill>
                <a:latin typeface="Söhne"/>
              </a:rPr>
              <a:t>                 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(50.00, 20.00, 100.00, 77.57)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Diversité des montants: Clients ont préférences variées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Importance: Adapter stratégies marketing &amp; promotions</a:t>
            </a:r>
          </a:p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Offres spéciales: Valoriser montants populaires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82B502A-0B23-6C42-BE25-44F06FA1CB01}"/>
              </a:ext>
            </a:extLst>
          </p:cNvPr>
          <p:cNvSpPr txBox="1"/>
          <p:nvPr/>
        </p:nvSpPr>
        <p:spPr>
          <a:xfrm>
            <a:off x="583618" y="271277"/>
            <a:ext cx="4699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Analyse des Préférences de Paiement et des Montants dans </a:t>
            </a:r>
            <a:r>
              <a:rPr lang="fr-FR" sz="2000" b="1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Olist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362E249-F05B-DA4F-BC6B-BBDBCE85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D0BCA-459D-A74B-A674-C95568549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59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1372</Words>
  <Application>Microsoft Macintosh PowerPoint</Application>
  <PresentationFormat>Grand écran</PresentationFormat>
  <Paragraphs>228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Yu Gothic UI Semilight</vt:lpstr>
      <vt:lpstr>Abadi MT Condensed Extra Bold</vt:lpstr>
      <vt:lpstr>Arial</vt:lpstr>
      <vt:lpstr>Calibri</vt:lpstr>
      <vt:lpstr>Calibri Light</vt:lpstr>
      <vt:lpstr>Helvetica Neue</vt:lpstr>
      <vt:lpstr>Söhne</vt:lpstr>
      <vt:lpstr>Times New Roman</vt:lpstr>
      <vt:lpstr>Wingdings</vt:lpstr>
      <vt:lpstr>Thème Office</vt:lpstr>
      <vt:lpstr>Segmentez des clients d’un site d’e-commerce Projet 5</vt:lpstr>
      <vt:lpstr>Objective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Segmentez des clients d’un site d’e-commerce Projet 5</dc:title>
  <dc:creator>4457</dc:creator>
  <cp:lastModifiedBy>4457</cp:lastModifiedBy>
  <cp:revision>4</cp:revision>
  <dcterms:created xsi:type="dcterms:W3CDTF">2023-08-02T13:48:56Z</dcterms:created>
  <dcterms:modified xsi:type="dcterms:W3CDTF">2023-08-04T20:15:09Z</dcterms:modified>
</cp:coreProperties>
</file>